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61" r:id="rId4"/>
    <p:sldId id="306" r:id="rId5"/>
    <p:sldId id="325" r:id="rId6"/>
    <p:sldId id="315" r:id="rId7"/>
    <p:sldId id="324" r:id="rId8"/>
    <p:sldId id="310" r:id="rId9"/>
    <p:sldId id="263" r:id="rId10"/>
    <p:sldId id="268" r:id="rId11"/>
    <p:sldId id="269" r:id="rId12"/>
    <p:sldId id="328" r:id="rId13"/>
    <p:sldId id="316" r:id="rId14"/>
    <p:sldId id="258" r:id="rId15"/>
    <p:sldId id="317" r:id="rId16"/>
    <p:sldId id="264" r:id="rId17"/>
    <p:sldId id="259" r:id="rId18"/>
    <p:sldId id="260" r:id="rId19"/>
    <p:sldId id="318" r:id="rId20"/>
    <p:sldId id="322" r:id="rId21"/>
    <p:sldId id="320" r:id="rId22"/>
    <p:sldId id="319" r:id="rId23"/>
    <p:sldId id="293" r:id="rId24"/>
    <p:sldId id="321" r:id="rId25"/>
    <p:sldId id="307" r:id="rId26"/>
    <p:sldId id="329" r:id="rId27"/>
    <p:sldId id="270" r:id="rId28"/>
    <p:sldId id="273" r:id="rId29"/>
    <p:sldId id="274" r:id="rId30"/>
    <p:sldId id="330" r:id="rId31"/>
    <p:sldId id="311" r:id="rId32"/>
    <p:sldId id="331" r:id="rId33"/>
    <p:sldId id="332" r:id="rId34"/>
    <p:sldId id="312" r:id="rId35"/>
    <p:sldId id="333" r:id="rId36"/>
    <p:sldId id="296" r:id="rId37"/>
    <p:sldId id="295" r:id="rId38"/>
    <p:sldId id="297" r:id="rId39"/>
    <p:sldId id="298" r:id="rId40"/>
    <p:sldId id="299" r:id="rId41"/>
    <p:sldId id="300" r:id="rId42"/>
    <p:sldId id="303"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73AE"/>
    <a:srgbClr val="BCD6C3"/>
    <a:srgbClr val="C4D7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38" autoAdjust="0"/>
    <p:restoredTop sz="74490" autoAdjust="0"/>
  </p:normalViewPr>
  <p:slideViewPr>
    <p:cSldViewPr snapToGrid="0">
      <p:cViewPr>
        <p:scale>
          <a:sx n="75" d="100"/>
          <a:sy n="75" d="100"/>
        </p:scale>
        <p:origin x="148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32EB2-0CD1-4187-96DD-E022A4367ED6}" type="datetimeFigureOut">
              <a:rPr lang="zh-CN" altLang="en-US" smtClean="0"/>
              <a:t>2025/6/4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05682-69B4-4F4B-ACE6-86863AE121FD}" type="slidenum">
              <a:rPr lang="zh-CN" altLang="en-US" smtClean="0"/>
              <a:t>‹#›</a:t>
            </a:fld>
            <a:endParaRPr lang="zh-CN" altLang="en-US"/>
          </a:p>
        </p:txBody>
      </p:sp>
    </p:spTree>
    <p:extLst>
      <p:ext uri="{BB962C8B-B14F-4D97-AF65-F5344CB8AC3E}">
        <p14:creationId xmlns:p14="http://schemas.microsoft.com/office/powerpoint/2010/main" val="87788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42D2D0-6424-4673-BCC1-160131F400D5}" type="slidenum">
              <a:rPr lang="zh-CN" altLang="en-US" smtClean="0"/>
              <a:t>13</a:t>
            </a:fld>
            <a:endParaRPr lang="zh-CN" altLang="en-US"/>
          </a:p>
        </p:txBody>
      </p:sp>
    </p:spTree>
    <p:extLst>
      <p:ext uri="{BB962C8B-B14F-4D97-AF65-F5344CB8AC3E}">
        <p14:creationId xmlns:p14="http://schemas.microsoft.com/office/powerpoint/2010/main" val="160809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just">
              <a:buFont typeface="Arial" panose="020B0604020202020204" pitchFamily="34" charset="0"/>
              <a:buChar char="•"/>
            </a:pPr>
            <a:r>
              <a:rPr lang="en" altLang="zh-CN" sz="2400" dirty="0">
                <a:solidFill>
                  <a:schemeClr val="tx2"/>
                </a:solidFill>
                <a:effectLst/>
              </a:rPr>
              <a:t>Definition of </a:t>
            </a:r>
            <a:r>
              <a:rPr lang="en" altLang="zh-CN" sz="2400" b="1" dirty="0">
                <a:solidFill>
                  <a:schemeClr val="tx2"/>
                </a:solidFill>
                <a:effectLst/>
              </a:rPr>
              <a:t>nearby dependent windows</a:t>
            </a:r>
            <a:r>
              <a:rPr lang="en" altLang="zh-CN" sz="2400" dirty="0">
                <a:solidFill>
                  <a:schemeClr val="tx2"/>
                </a:solidFill>
                <a:effectLst/>
              </a:rPr>
              <a:t>:</a:t>
            </a:r>
          </a:p>
          <a:p>
            <a:pPr marL="914400" lvl="1" indent="-457200" algn="just">
              <a:buAutoNum type="arabicPeriod"/>
            </a:pPr>
            <a:r>
              <a:rPr lang="en" altLang="zh-CN" sz="2400" dirty="0">
                <a:solidFill>
                  <a:schemeClr val="tx2"/>
                </a:solidFill>
                <a:effectLst/>
              </a:rPr>
              <a:t>At the beginning, we ignored the concept of the future and counted all transactions involving the sender and receiver in the training set</a:t>
            </a:r>
          </a:p>
          <a:p>
            <a:pPr marL="914400" lvl="1" indent="-457200" algn="just">
              <a:buAutoNum type="arabicPeriod"/>
            </a:pPr>
            <a:endParaRPr lang="en" altLang="zh-CN" sz="2400" dirty="0">
              <a:solidFill>
                <a:schemeClr val="tx2"/>
              </a:solidFill>
              <a:effectLst/>
            </a:endParaRPr>
          </a:p>
          <a:p>
            <a:pPr lvl="1" algn="just"/>
            <a:r>
              <a:rPr lang="en" altLang="zh-CN" sz="2400" dirty="0">
                <a:solidFill>
                  <a:schemeClr val="tx2"/>
                </a:solidFill>
                <a:effectLst/>
              </a:rPr>
              <a:t>2. strictly follows the rule of only reading data before the current transaction</a:t>
            </a:r>
          </a:p>
          <a:p>
            <a:pPr lvl="1" algn="just"/>
            <a:r>
              <a:rPr lang="en" altLang="zh-CN" sz="2400" dirty="0">
                <a:solidFill>
                  <a:schemeClr val="tx2"/>
                </a:solidFill>
                <a:effectLst/>
              </a:rPr>
              <a:t>3.But it's like stopping every transaction, counting recent transactions and possibly creating a network diagram. Very time-consuming. When only one transaction at the arrow is filled in as shown in the figure, the dataset needs to be split once and then computed once. More than 30000 pieces of data are needed in just one day.</a:t>
            </a:r>
          </a:p>
          <a:p>
            <a:endParaRPr lang="zh-CN" altLang="en-US" dirty="0"/>
          </a:p>
        </p:txBody>
      </p:sp>
      <p:sp>
        <p:nvSpPr>
          <p:cNvPr id="4" name="灯片编号占位符 3"/>
          <p:cNvSpPr>
            <a:spLocks noGrp="1"/>
          </p:cNvSpPr>
          <p:nvPr>
            <p:ph type="sldNum" sz="quarter" idx="5"/>
          </p:nvPr>
        </p:nvSpPr>
        <p:spPr/>
        <p:txBody>
          <a:bodyPr/>
          <a:lstStyle/>
          <a:p>
            <a:fld id="{50805682-69B4-4F4B-ACE6-86863AE121FD}" type="slidenum">
              <a:rPr lang="zh-CN" altLang="en-US" smtClean="0"/>
              <a:t>16</a:t>
            </a:fld>
            <a:endParaRPr lang="zh-CN" altLang="en-US"/>
          </a:p>
        </p:txBody>
      </p:sp>
    </p:spTree>
    <p:extLst>
      <p:ext uri="{BB962C8B-B14F-4D97-AF65-F5344CB8AC3E}">
        <p14:creationId xmlns:p14="http://schemas.microsoft.com/office/powerpoint/2010/main" val="119636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9A0F3-EC03-81EF-7E13-77BC48A3092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2C5B2BC-BC37-F365-C924-759BBBA3A6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C11525B-BF08-8772-9E78-2488DC7829FC}"/>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7F6A3379-7AC5-51C6-C499-AC4A6667F9E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BDEB6AE-F3DD-467E-0158-4BC80412CEF9}"/>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192512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1C859-1C63-69E3-F475-C0F1D17EBDB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5E3B871-824C-C58C-8D42-4977333D3F7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75E56F4-D2E0-9E40-7962-CBB0AB6B42AC}"/>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065A323A-CCBA-51CF-0F9C-C01304750CB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2A3EFE7-7640-6FF5-EEF8-D7EFFC072F2F}"/>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81684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39264DC-2EC2-A026-238B-02ABCE413D0A}"/>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83E880D-B91B-99B2-FB2A-B5A0936E71D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607097E-83C0-9CE6-70DD-D8FCB9EEB09F}"/>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974E14FA-456F-7F93-8F56-4BF4C60A5A0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29357A6-3F2F-C9D8-6444-CB163E45653A}"/>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48202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2DC68-B163-BEDA-2C8E-0E2735A58F4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BB02548-46CD-F63A-FE81-BCAF083C5AE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E76A468-8705-1B84-0883-BA325E18BD4B}"/>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984C50EA-A42F-F1F4-4811-D5AC04FB5D5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9C2F036-321E-1AAB-5C35-D2BBA5A7B751}"/>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1441732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94257-4E24-08C4-1F74-E4F0AE21843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80D53A8-B17B-AC78-FAC6-400A98C372A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B53E9E5-507F-045D-D68E-ADFC4A6D35AA}"/>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CE93C3FD-6DDE-0040-8024-ADFC3E1CA15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134DAE4-3B54-AECF-CF09-2FC0C9F29729}"/>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337402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9CD75-D0E7-70F5-4989-A3A00DD0A94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A29DD38-E18B-B193-0877-0327EA33A1D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4CCBF62-C4AE-B93F-82E3-6CB13866B76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6521569-AEC9-D850-93C5-B2DB7E2A9642}"/>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6" name="页脚占位符 5">
            <a:extLst>
              <a:ext uri="{FF2B5EF4-FFF2-40B4-BE49-F238E27FC236}">
                <a16:creationId xmlns:a16="http://schemas.microsoft.com/office/drawing/2014/main" id="{8860C409-8895-28E9-0B2A-051743DEF64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517137F-B309-E2F2-8836-8DB3F2F05A27}"/>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26067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6485C-EBC7-8641-9F7C-5589E91FD52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62C6761-F728-03BC-A3DA-B4F55A38B9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D567113-5F10-B320-EB99-1ED81ACD302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9E2C091-4A16-C64B-C8F6-DABB2F204B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850EB5B-FD32-3764-92F7-2D0D6A74A547}"/>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C4EF88F-A51A-C921-23BF-4D7C0121C78B}"/>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8" name="页脚占位符 7">
            <a:extLst>
              <a:ext uri="{FF2B5EF4-FFF2-40B4-BE49-F238E27FC236}">
                <a16:creationId xmlns:a16="http://schemas.microsoft.com/office/drawing/2014/main" id="{D50FF8EE-8BE0-B9D1-22B3-DC625C852E6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B66DFE0-594D-9321-DAFB-6CD246288D02}"/>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57209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04840-A171-2001-EB81-A5900827B66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6163D30-E707-79DA-8351-C1FD956A4156}"/>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4" name="页脚占位符 3">
            <a:extLst>
              <a:ext uri="{FF2B5EF4-FFF2-40B4-BE49-F238E27FC236}">
                <a16:creationId xmlns:a16="http://schemas.microsoft.com/office/drawing/2014/main" id="{4C02F7EF-DC05-63A0-B141-7EC45B2E951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C5B63EC-C493-EDF4-569C-21EFD3AD078B}"/>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63523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4B646C-7F00-61B5-F692-F31805F58094}"/>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3" name="页脚占位符 2">
            <a:extLst>
              <a:ext uri="{FF2B5EF4-FFF2-40B4-BE49-F238E27FC236}">
                <a16:creationId xmlns:a16="http://schemas.microsoft.com/office/drawing/2014/main" id="{7B864EF3-DBA8-32DF-6C7B-90B0F86E2A9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AE6AAF04-9E68-7F5B-BC30-1A93139EC93A}"/>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69794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0A71D-E9ED-9A80-8CA2-B40F86CAF1F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8CA672E-6C7F-3DF2-5B8B-A92C60E34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A3FCCF74-F658-97F2-DB78-BDA68F7AE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059889B-24F1-78A5-9631-CCA2E98811DB}"/>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6" name="页脚占位符 5">
            <a:extLst>
              <a:ext uri="{FF2B5EF4-FFF2-40B4-BE49-F238E27FC236}">
                <a16:creationId xmlns:a16="http://schemas.microsoft.com/office/drawing/2014/main" id="{DAC67CBD-CB92-2E99-D44D-F5F56921BD1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8E6BCC6-8572-F7D4-27E4-DD514FE01774}"/>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1764334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E41CE-2E87-484C-291F-D7D0E965251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C6EF10A-A257-152E-46CF-1332F7B49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CBAA2A8-3E00-0D55-42E0-2841DF1E9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FBB40FD-B667-B981-D0E8-AC20A7EF88F6}"/>
              </a:ext>
            </a:extLst>
          </p:cNvPr>
          <p:cNvSpPr>
            <a:spLocks noGrp="1"/>
          </p:cNvSpPr>
          <p:nvPr>
            <p:ph type="dt" sz="half" idx="10"/>
          </p:nvPr>
        </p:nvSpPr>
        <p:spPr/>
        <p:txBody>
          <a:bodyPr/>
          <a:lstStyle/>
          <a:p>
            <a:fld id="{FB30040A-5FEC-CE4D-9E19-4BA6D80E0176}" type="datetimeFigureOut">
              <a:rPr kumimoji="1" lang="zh-CN" altLang="en-US" smtClean="0"/>
              <a:t>2025/6/4</a:t>
            </a:fld>
            <a:endParaRPr kumimoji="1" lang="zh-CN" altLang="en-US"/>
          </a:p>
        </p:txBody>
      </p:sp>
      <p:sp>
        <p:nvSpPr>
          <p:cNvPr id="6" name="页脚占位符 5">
            <a:extLst>
              <a:ext uri="{FF2B5EF4-FFF2-40B4-BE49-F238E27FC236}">
                <a16:creationId xmlns:a16="http://schemas.microsoft.com/office/drawing/2014/main" id="{7626D259-0DCB-DC84-6E5F-BD2BAD49A3E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F49FAB3-562E-8B48-6626-1983E8D50734}"/>
              </a:ext>
            </a:extLst>
          </p:cNvPr>
          <p:cNvSpPr>
            <a:spLocks noGrp="1"/>
          </p:cNvSpPr>
          <p:nvPr>
            <p:ph type="sldNum" sz="quarter" idx="12"/>
          </p:nvPr>
        </p:nvSpPr>
        <p:spPr/>
        <p:txBody>
          <a:body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2614720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1FBAAEC-409B-C44B-381F-5DA945826A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AA628B0-E146-B4E8-FA50-9B4197447B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A8F6BA9-3B96-035E-AFC4-B36F58037A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B30040A-5FEC-CE4D-9E19-4BA6D80E0176}" type="datetimeFigureOut">
              <a:rPr kumimoji="1" lang="zh-CN" altLang="en-US" smtClean="0"/>
              <a:t>2025/6/4</a:t>
            </a:fld>
            <a:endParaRPr kumimoji="1" lang="zh-CN" altLang="en-US"/>
          </a:p>
        </p:txBody>
      </p:sp>
      <p:sp>
        <p:nvSpPr>
          <p:cNvPr id="5" name="页脚占位符 4">
            <a:extLst>
              <a:ext uri="{FF2B5EF4-FFF2-40B4-BE49-F238E27FC236}">
                <a16:creationId xmlns:a16="http://schemas.microsoft.com/office/drawing/2014/main" id="{5075DA30-4E5D-ED4E-A46F-025C7C36D0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C29DDAA-A526-6BBE-D282-0F6B9195D1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137CE0-3458-8C42-A8B6-370555DA8605}" type="slidenum">
              <a:rPr kumimoji="1" lang="zh-CN" altLang="en-US" smtClean="0"/>
              <a:t>‹#›</a:t>
            </a:fld>
            <a:endParaRPr kumimoji="1" lang="zh-CN" altLang="en-US"/>
          </a:p>
        </p:txBody>
      </p:sp>
    </p:spTree>
    <p:extLst>
      <p:ext uri="{BB962C8B-B14F-4D97-AF65-F5344CB8AC3E}">
        <p14:creationId xmlns:p14="http://schemas.microsoft.com/office/powerpoint/2010/main" val="3112496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Yanuy/IPMN"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sv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C6F97-0CB7-2C9E-25FB-C9DC8F1D4D55}"/>
              </a:ext>
            </a:extLst>
          </p:cNvPr>
          <p:cNvSpPr>
            <a:spLocks noGrp="1"/>
          </p:cNvSpPr>
          <p:nvPr>
            <p:ph type="ctrTitle"/>
          </p:nvPr>
        </p:nvSpPr>
        <p:spPr>
          <a:xfrm>
            <a:off x="688886" y="1750506"/>
            <a:ext cx="10669502" cy="2738615"/>
          </a:xfrm>
        </p:spPr>
        <p:txBody>
          <a:bodyPr vert="horz" lIns="91440" tIns="45720" rIns="91440" bIns="45720" rtlCol="0" anchor="t">
            <a:noAutofit/>
          </a:bodyPr>
          <a:lstStyle/>
          <a:p>
            <a:r>
              <a:rPr lang="en-US" altLang="zh-CN" sz="4800" b="0" i="0" kern="1200" dirty="0">
                <a:solidFill>
                  <a:schemeClr val="tx2"/>
                </a:solidFill>
                <a:effectLst/>
                <a:latin typeface="+mn-lt"/>
                <a:cs typeface="Times New Roman" panose="02020603050405020304" pitchFamily="18" charset="0"/>
              </a:rPr>
              <a:t>Data-Driven Anti-Money Laundering: </a:t>
            </a:r>
            <a:br>
              <a:rPr lang="en-US" altLang="zh-CN" sz="4800" b="0" i="0" kern="1200" dirty="0">
                <a:solidFill>
                  <a:schemeClr val="tx2"/>
                </a:solidFill>
                <a:effectLst/>
                <a:latin typeface="+mn-lt"/>
                <a:cs typeface="Times New Roman" panose="02020603050405020304" pitchFamily="18" charset="0"/>
              </a:rPr>
            </a:br>
            <a:r>
              <a:rPr lang="en-US" altLang="zh-CN" sz="4800" b="0" i="0" kern="1200" dirty="0">
                <a:solidFill>
                  <a:schemeClr val="tx2"/>
                </a:solidFill>
                <a:effectLst/>
                <a:latin typeface="+mn-lt"/>
                <a:cs typeface="Times New Roman" panose="02020603050405020304" pitchFamily="18" charset="0"/>
              </a:rPr>
              <a:t>A Machine Learning Framework</a:t>
            </a:r>
            <a:endParaRPr kumimoji="1" lang="en-US" altLang="zh-CN" sz="4800" kern="1200" dirty="0">
              <a:solidFill>
                <a:schemeClr val="tx2"/>
              </a:solidFill>
              <a:latin typeface="+mn-lt"/>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A18EA73D-6059-070C-4B52-2E84979F2837}"/>
              </a:ext>
            </a:extLst>
          </p:cNvPr>
          <p:cNvGraphicFramePr>
            <a:graphicFrameLocks noGrp="1"/>
          </p:cNvGraphicFramePr>
          <p:nvPr>
            <p:extLst>
              <p:ext uri="{D42A27DB-BD31-4B8C-83A1-F6EECF244321}">
                <p14:modId xmlns:p14="http://schemas.microsoft.com/office/powerpoint/2010/main" val="2080666247"/>
              </p:ext>
            </p:extLst>
          </p:nvPr>
        </p:nvGraphicFramePr>
        <p:xfrm>
          <a:off x="4366222" y="3920736"/>
          <a:ext cx="3459555" cy="1975214"/>
        </p:xfrm>
        <a:graphic>
          <a:graphicData uri="http://schemas.openxmlformats.org/drawingml/2006/table">
            <a:tbl>
              <a:tblPr firstRow="1" bandRow="1">
                <a:tableStyleId>{5C22544A-7EE6-4342-B048-85BDC9FD1C3A}</a:tableStyleId>
              </a:tblPr>
              <a:tblGrid>
                <a:gridCol w="1517198">
                  <a:extLst>
                    <a:ext uri="{9D8B030D-6E8A-4147-A177-3AD203B41FA5}">
                      <a16:colId xmlns:a16="http://schemas.microsoft.com/office/drawing/2014/main" val="3608948533"/>
                    </a:ext>
                  </a:extLst>
                </a:gridCol>
                <a:gridCol w="1942357">
                  <a:extLst>
                    <a:ext uri="{9D8B030D-6E8A-4147-A177-3AD203B41FA5}">
                      <a16:colId xmlns:a16="http://schemas.microsoft.com/office/drawing/2014/main" val="813734088"/>
                    </a:ext>
                  </a:extLst>
                </a:gridCol>
              </a:tblGrid>
              <a:tr h="319169">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Mentor</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Anthony T.C. Tam</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6462195"/>
                  </a:ext>
                </a:extLst>
              </a:tr>
              <a:tr h="590454">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Student 1 (Leader) </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Deng Dezhao</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89336037"/>
                  </a:ext>
                </a:extLst>
              </a:tr>
              <a:tr h="354634">
                <a:tc>
                  <a:txBody>
                    <a:bodyPr/>
                    <a:lstStyle/>
                    <a:p>
                      <a:pPr algn="ctr"/>
                      <a:r>
                        <a:rPr lang="en" altLang="zh-CN" sz="1400" b="0" i="0" kern="1200">
                          <a:solidFill>
                            <a:sysClr val="windowText" lastClr="000000"/>
                          </a:solidFill>
                          <a:effectLst/>
                          <a:latin typeface="+mn-lt"/>
                          <a:ea typeface="+mn-ea"/>
                          <a:cs typeface="Times New Roman" panose="02020603050405020304" pitchFamily="18" charset="0"/>
                        </a:rPr>
                        <a:t>Student 2 </a:t>
                      </a:r>
                      <a:endParaRPr lang="zh-CN" altLang="en-US" sz="140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Yu Caili</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77176815"/>
                  </a:ext>
                </a:extLst>
              </a:tr>
              <a:tr h="354634">
                <a:tc>
                  <a:txBody>
                    <a:bodyPr/>
                    <a:lstStyle/>
                    <a:p>
                      <a:pPr algn="ctr"/>
                      <a:r>
                        <a:rPr lang="en" altLang="zh-CN" sz="1400" b="0" i="0" kern="1200">
                          <a:solidFill>
                            <a:sysClr val="windowText" lastClr="000000"/>
                          </a:solidFill>
                          <a:effectLst/>
                          <a:latin typeface="+mn-lt"/>
                          <a:ea typeface="+mn-ea"/>
                          <a:cs typeface="Times New Roman" panose="02020603050405020304" pitchFamily="18" charset="0"/>
                        </a:rPr>
                        <a:t>Student 3 </a:t>
                      </a:r>
                      <a:endParaRPr lang="zh-CN" altLang="en-US" sz="140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 altLang="zh-CN" sz="1400" b="0" i="0" kern="1200">
                          <a:solidFill>
                            <a:sysClr val="windowText" lastClr="000000"/>
                          </a:solidFill>
                          <a:effectLst/>
                          <a:latin typeface="+mn-lt"/>
                          <a:ea typeface="+mn-ea"/>
                          <a:cs typeface="Times New Roman" panose="02020603050405020304" pitchFamily="18" charset="0"/>
                        </a:rPr>
                        <a:t>Wang Yujin</a:t>
                      </a:r>
                      <a:endParaRPr lang="zh-CN" altLang="en-US" sz="140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3377347"/>
                  </a:ext>
                </a:extLst>
              </a:tr>
              <a:tr h="354634">
                <a:tc>
                  <a:txBody>
                    <a:bodyPr/>
                    <a:lstStyle/>
                    <a:p>
                      <a:pPr algn="ctr"/>
                      <a:r>
                        <a:rPr lang="en" altLang="zh-CN" sz="1400" b="0" i="0" kern="1200">
                          <a:solidFill>
                            <a:sysClr val="windowText" lastClr="000000"/>
                          </a:solidFill>
                          <a:effectLst/>
                          <a:latin typeface="+mn-lt"/>
                          <a:ea typeface="+mn-ea"/>
                          <a:cs typeface="Times New Roman" panose="02020603050405020304" pitchFamily="18" charset="0"/>
                        </a:rPr>
                        <a:t>Student 4 </a:t>
                      </a:r>
                      <a:endParaRPr lang="zh-CN" altLang="en-US" sz="140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 altLang="zh-CN" sz="1400" b="0" i="0" kern="1200" dirty="0">
                          <a:solidFill>
                            <a:sysClr val="windowText" lastClr="000000"/>
                          </a:solidFill>
                          <a:effectLst/>
                          <a:latin typeface="+mn-lt"/>
                          <a:ea typeface="+mn-ea"/>
                          <a:cs typeface="Times New Roman" panose="02020603050405020304" pitchFamily="18" charset="0"/>
                        </a:rPr>
                        <a:t>Yan </a:t>
                      </a:r>
                      <a:r>
                        <a:rPr lang="en" altLang="zh-CN" sz="1400" b="0" i="0" kern="1200" dirty="0" err="1">
                          <a:solidFill>
                            <a:sysClr val="windowText" lastClr="000000"/>
                          </a:solidFill>
                          <a:effectLst/>
                          <a:latin typeface="+mn-lt"/>
                          <a:ea typeface="+mn-ea"/>
                          <a:cs typeface="Times New Roman" panose="02020603050405020304" pitchFamily="18" charset="0"/>
                        </a:rPr>
                        <a:t>Chenyue</a:t>
                      </a:r>
                      <a:endParaRPr lang="zh-CN" altLang="en-US" sz="1400" dirty="0">
                        <a:solidFill>
                          <a:sysClr val="windowText" lastClr="000000"/>
                        </a:solidFill>
                        <a:latin typeface="+mn-lt"/>
                        <a:cs typeface="Times New Roman" panose="02020603050405020304" pitchFamily="18" charset="0"/>
                      </a:endParaRPr>
                    </a:p>
                  </a:txBody>
                  <a:tcPr marL="107499" marR="107499" marT="53749" marB="53749">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8323509"/>
                  </a:ext>
                </a:extLst>
              </a:tr>
            </a:tbl>
          </a:graphicData>
        </a:graphic>
      </p:graphicFrame>
    </p:spTree>
    <p:extLst>
      <p:ext uri="{BB962C8B-B14F-4D97-AF65-F5344CB8AC3E}">
        <p14:creationId xmlns:p14="http://schemas.microsoft.com/office/powerpoint/2010/main" val="308248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958B6-E1AF-0F39-555E-C329D4BF1CF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3CE73BB-97F8-7A19-835A-7630DFBB9E92}"/>
              </a:ext>
            </a:extLst>
          </p:cNvPr>
          <p:cNvSpPr>
            <a:spLocks noGrp="1"/>
          </p:cNvSpPr>
          <p:nvPr>
            <p:ph type="title"/>
          </p:nvPr>
        </p:nvSpPr>
        <p:spPr>
          <a:xfrm>
            <a:off x="378987" y="0"/>
            <a:ext cx="10640754" cy="775845"/>
          </a:xfrm>
        </p:spPr>
        <p:txBody>
          <a:bodyPr vert="horz" lIns="91440" tIns="45720" rIns="91440" bIns="45720" rtlCol="0" anchor="b">
            <a:normAutofit/>
          </a:bodyPr>
          <a:lstStyle/>
          <a:p>
            <a:pPr algn="ctr"/>
            <a:r>
              <a:rPr kumimoji="1" lang="en-US" altLang="zh-CN" sz="2800" kern="1200" dirty="0">
                <a:solidFill>
                  <a:schemeClr val="tx2"/>
                </a:solidFill>
                <a:latin typeface="+mj-lt"/>
                <a:ea typeface="+mj-ea"/>
                <a:cs typeface="+mj-cs"/>
              </a:rPr>
              <a:t>Total feature we </a:t>
            </a:r>
            <a:r>
              <a:rPr kumimoji="1" lang="en-US" altLang="zh-CN" sz="2800" kern="1200" dirty="0" err="1">
                <a:solidFill>
                  <a:schemeClr val="tx2"/>
                </a:solidFill>
                <a:latin typeface="+mj-lt"/>
                <a:ea typeface="+mj-ea"/>
                <a:cs typeface="+mj-cs"/>
              </a:rPr>
              <a:t>generaate</a:t>
            </a:r>
            <a:r>
              <a:rPr kumimoji="1" lang="en-US" altLang="zh-CN" sz="2800" kern="1200" dirty="0">
                <a:solidFill>
                  <a:schemeClr val="tx2"/>
                </a:solidFill>
                <a:latin typeface="+mj-lt"/>
                <a:ea typeface="+mj-ea"/>
                <a:cs typeface="+mj-cs"/>
              </a:rPr>
              <a:t> c</a:t>
            </a:r>
            <a:r>
              <a:rPr kumimoji="1" lang="en-US" altLang="zh-CN" sz="2800" dirty="0">
                <a:solidFill>
                  <a:schemeClr val="tx2"/>
                </a:solidFill>
              </a:rPr>
              <a:t>urrently</a:t>
            </a:r>
            <a:endParaRPr kumimoji="1" lang="en-US" altLang="zh-CN" sz="2800" kern="1200" dirty="0">
              <a:solidFill>
                <a:schemeClr val="tx2"/>
              </a:solidFill>
              <a:latin typeface="+mj-lt"/>
              <a:ea typeface="+mj-ea"/>
              <a:cs typeface="+mj-cs"/>
            </a:endParaRPr>
          </a:p>
        </p:txBody>
      </p:sp>
      <p:sp>
        <p:nvSpPr>
          <p:cNvPr id="12" name="文本框 11">
            <a:extLst>
              <a:ext uri="{FF2B5EF4-FFF2-40B4-BE49-F238E27FC236}">
                <a16:creationId xmlns:a16="http://schemas.microsoft.com/office/drawing/2014/main" id="{4FB49AFA-85ED-11AE-641A-068F8D527A43}"/>
              </a:ext>
            </a:extLst>
          </p:cNvPr>
          <p:cNvSpPr txBox="1"/>
          <p:nvPr/>
        </p:nvSpPr>
        <p:spPr>
          <a:xfrm>
            <a:off x="378987" y="1201383"/>
            <a:ext cx="11634830" cy="4524315"/>
          </a:xfrm>
          <a:prstGeom prst="rect">
            <a:avLst/>
          </a:prstGeom>
          <a:noFill/>
        </p:spPr>
        <p:txBody>
          <a:bodyPr wrap="square" rtlCol="0">
            <a:spAutoFit/>
          </a:bodyPr>
          <a:lstStyle/>
          <a:p>
            <a:pPr marL="342900" indent="-342900" algn="just">
              <a:buFont typeface="Arial" panose="020B0604020202020204" pitchFamily="34" charset="0"/>
              <a:buChar char="•"/>
            </a:pPr>
            <a:r>
              <a:rPr lang="en" altLang="zh-CN" sz="2400" b="1" dirty="0">
                <a:solidFill>
                  <a:schemeClr val="tx2"/>
                </a:solidFill>
                <a:effectLst/>
              </a:rPr>
              <a:t>Specific feature columns</a:t>
            </a:r>
            <a:r>
              <a:rPr lang="en" altLang="zh-CN" sz="2400" dirty="0">
                <a:solidFill>
                  <a:schemeClr val="tx2"/>
                </a:solidFill>
                <a:effectLst/>
              </a:rPr>
              <a:t>:</a:t>
            </a:r>
          </a:p>
          <a:p>
            <a:pPr algn="just"/>
            <a:r>
              <a:rPr lang="en" altLang="zh-CN" sz="2400" dirty="0">
                <a:solidFill>
                  <a:schemeClr val="tx2"/>
                </a:solidFill>
                <a:effectLst/>
              </a:rPr>
              <a:t>['</a:t>
            </a:r>
            <a:r>
              <a:rPr lang="en" altLang="zh-CN" sz="2400" dirty="0" err="1">
                <a:solidFill>
                  <a:schemeClr val="tx2"/>
                </a:solidFill>
                <a:effectLst/>
              </a:rPr>
              <a:t>Sender_send_amount</a:t>
            </a:r>
            <a:r>
              <a:rPr lang="en" altLang="zh-CN" sz="2400" dirty="0">
                <a:solidFill>
                  <a:schemeClr val="tx2"/>
                </a:solidFill>
                <a:effectLst/>
              </a:rPr>
              <a:t>', '</a:t>
            </a:r>
            <a:r>
              <a:rPr lang="en" altLang="zh-CN" sz="2400" dirty="0" err="1">
                <a:solidFill>
                  <a:schemeClr val="tx2"/>
                </a:solidFill>
                <a:effectLst/>
              </a:rPr>
              <a:t>Sender_send_count</a:t>
            </a:r>
            <a:r>
              <a:rPr lang="en" altLang="zh-CN" sz="2400" dirty="0">
                <a:solidFill>
                  <a:schemeClr val="tx2"/>
                </a:solidFill>
                <a:effectLst/>
              </a:rPr>
              <a:t>', '</a:t>
            </a:r>
            <a:r>
              <a:rPr lang="en" altLang="zh-CN" sz="2400" dirty="0" err="1">
                <a:solidFill>
                  <a:schemeClr val="tx2"/>
                </a:solidFill>
                <a:effectLst/>
              </a:rPr>
              <a:t>Sender_send_frequency</a:t>
            </a:r>
            <a:r>
              <a:rPr lang="en" altLang="zh-CN" sz="2400" dirty="0">
                <a:solidFill>
                  <a:schemeClr val="tx2"/>
                </a:solidFill>
                <a:effectLst/>
              </a:rPr>
              <a:t>',</a:t>
            </a:r>
          </a:p>
          <a:p>
            <a:pPr algn="just"/>
            <a:r>
              <a:rPr lang="en" altLang="zh-CN" sz="2400" dirty="0">
                <a:solidFill>
                  <a:schemeClr val="tx2"/>
                </a:solidFill>
                <a:effectLst/>
              </a:rPr>
              <a:t>'</a:t>
            </a:r>
            <a:r>
              <a:rPr lang="en" altLang="zh-CN" sz="2400" dirty="0" err="1">
                <a:solidFill>
                  <a:schemeClr val="tx2"/>
                </a:solidFill>
                <a:effectLst/>
              </a:rPr>
              <a:t>Receiver_receive_amount</a:t>
            </a:r>
            <a:r>
              <a:rPr lang="en" altLang="zh-CN" sz="2400" dirty="0">
                <a:solidFill>
                  <a:schemeClr val="tx2"/>
                </a:solidFill>
                <a:effectLst/>
              </a:rPr>
              <a:t>', '</a:t>
            </a:r>
            <a:r>
              <a:rPr lang="en" altLang="zh-CN" sz="2400" dirty="0" err="1">
                <a:solidFill>
                  <a:schemeClr val="tx2"/>
                </a:solidFill>
                <a:effectLst/>
              </a:rPr>
              <a:t>Receiver_receive_count</a:t>
            </a:r>
            <a:r>
              <a:rPr lang="en" altLang="zh-CN" sz="2400" dirty="0">
                <a:solidFill>
                  <a:schemeClr val="tx2"/>
                </a:solidFill>
                <a:effectLst/>
              </a:rPr>
              <a:t>', '</a:t>
            </a:r>
            <a:r>
              <a:rPr lang="en" altLang="zh-CN" sz="2400" dirty="0" err="1">
                <a:solidFill>
                  <a:schemeClr val="tx2"/>
                </a:solidFill>
                <a:effectLst/>
              </a:rPr>
              <a:t>Receiver_receive_frequency</a:t>
            </a:r>
            <a:r>
              <a:rPr lang="en" altLang="zh-CN" sz="2400" dirty="0">
                <a:solidFill>
                  <a:schemeClr val="tx2"/>
                </a:solidFill>
                <a:effectLst/>
              </a:rPr>
              <a:t>', </a:t>
            </a:r>
          </a:p>
          <a:p>
            <a:pPr algn="just"/>
            <a:r>
              <a:rPr lang="en" altLang="zh-CN" sz="2400" dirty="0">
                <a:solidFill>
                  <a:schemeClr val="tx2"/>
                </a:solidFill>
                <a:effectLst/>
              </a:rPr>
              <a:t>'</a:t>
            </a:r>
            <a:r>
              <a:rPr lang="en" altLang="zh-CN" sz="2400" dirty="0" err="1">
                <a:solidFill>
                  <a:schemeClr val="tx2"/>
                </a:solidFill>
                <a:effectLst/>
              </a:rPr>
              <a:t>Sender_receive_amount</a:t>
            </a:r>
            <a:r>
              <a:rPr lang="en" altLang="zh-CN" sz="2400" dirty="0">
                <a:solidFill>
                  <a:schemeClr val="tx2"/>
                </a:solidFill>
                <a:effectLst/>
              </a:rPr>
              <a:t>', '</a:t>
            </a:r>
            <a:r>
              <a:rPr lang="en" altLang="zh-CN" sz="2400" dirty="0" err="1">
                <a:solidFill>
                  <a:schemeClr val="tx2"/>
                </a:solidFill>
                <a:effectLst/>
              </a:rPr>
              <a:t>Sender_receive_count</a:t>
            </a:r>
            <a:r>
              <a:rPr lang="en" altLang="zh-CN" sz="2400" dirty="0">
                <a:solidFill>
                  <a:schemeClr val="tx2"/>
                </a:solidFill>
                <a:effectLst/>
              </a:rPr>
              <a:t>', '</a:t>
            </a:r>
            <a:r>
              <a:rPr lang="en" altLang="zh-CN" sz="2400" dirty="0" err="1">
                <a:solidFill>
                  <a:schemeClr val="tx2"/>
                </a:solidFill>
                <a:effectLst/>
              </a:rPr>
              <a:t>Sender_receive_frequency</a:t>
            </a:r>
            <a:r>
              <a:rPr lang="en" altLang="zh-CN" sz="2400" dirty="0">
                <a:solidFill>
                  <a:schemeClr val="tx2"/>
                </a:solidFill>
                <a:effectLst/>
              </a:rPr>
              <a:t>', </a:t>
            </a:r>
          </a:p>
          <a:p>
            <a:pPr algn="just"/>
            <a:r>
              <a:rPr lang="en" altLang="zh-CN" sz="2400" dirty="0">
                <a:solidFill>
                  <a:schemeClr val="tx2"/>
                </a:solidFill>
                <a:effectLst/>
              </a:rPr>
              <a:t>'Receiver_send_amount', 'Receiver_send_count', 'Receiver_send_frequency’,</a:t>
            </a:r>
            <a:endParaRPr lang="en" altLang="zh-CN" sz="2400" dirty="0">
              <a:solidFill>
                <a:schemeClr val="tx2"/>
              </a:solidFill>
            </a:endParaRPr>
          </a:p>
          <a:p>
            <a:pPr algn="just"/>
            <a:endParaRPr lang="en" altLang="zh-CN" sz="2400" dirty="0">
              <a:solidFill>
                <a:schemeClr val="tx2"/>
              </a:solidFill>
              <a:effectLst/>
            </a:endParaRPr>
          </a:p>
          <a:p>
            <a:pPr algn="just"/>
            <a:r>
              <a:rPr lang="en" altLang="zh-CN" sz="2400" dirty="0">
                <a:solidFill>
                  <a:schemeClr val="tx2"/>
                </a:solidFill>
                <a:effectLst/>
              </a:rPr>
              <a:t>'</a:t>
            </a:r>
            <a:r>
              <a:rPr lang="en" altLang="zh-CN" sz="2400" dirty="0" err="1">
                <a:solidFill>
                  <a:schemeClr val="tx2"/>
                </a:solidFill>
                <a:effectLst/>
              </a:rPr>
              <a:t>sender_account_degree_centrality</a:t>
            </a:r>
            <a:r>
              <a:rPr lang="en" altLang="zh-CN" sz="2400" dirty="0">
                <a:solidFill>
                  <a:schemeClr val="tx2"/>
                </a:solidFill>
                <a:effectLst/>
              </a:rPr>
              <a:t>', '</a:t>
            </a:r>
            <a:r>
              <a:rPr lang="en" altLang="zh-CN" sz="2400" dirty="0" err="1">
                <a:solidFill>
                  <a:schemeClr val="tx2"/>
                </a:solidFill>
                <a:effectLst/>
              </a:rPr>
              <a:t>sender_account_closeness_centrality</a:t>
            </a:r>
            <a:r>
              <a:rPr lang="en" altLang="zh-CN" sz="2400" dirty="0">
                <a:solidFill>
                  <a:schemeClr val="tx2"/>
                </a:solidFill>
                <a:effectLst/>
              </a:rPr>
              <a:t>',</a:t>
            </a:r>
          </a:p>
          <a:p>
            <a:pPr algn="just"/>
            <a:r>
              <a:rPr lang="en" altLang="zh-CN" sz="2400" dirty="0">
                <a:solidFill>
                  <a:schemeClr val="tx2"/>
                </a:solidFill>
                <a:effectLst/>
              </a:rPr>
              <a:t>'</a:t>
            </a:r>
            <a:r>
              <a:rPr lang="en" altLang="zh-CN" sz="2400" dirty="0" err="1">
                <a:solidFill>
                  <a:schemeClr val="tx2"/>
                </a:solidFill>
                <a:effectLst/>
              </a:rPr>
              <a:t>sender_account_betweenness_centrality</a:t>
            </a:r>
            <a:r>
              <a:rPr lang="en" altLang="zh-CN" sz="2400" dirty="0">
                <a:solidFill>
                  <a:schemeClr val="tx2"/>
                </a:solidFill>
                <a:effectLst/>
              </a:rPr>
              <a:t>', '</a:t>
            </a:r>
            <a:r>
              <a:rPr lang="en" altLang="zh-CN" sz="2400" dirty="0" err="1">
                <a:solidFill>
                  <a:schemeClr val="tx2"/>
                </a:solidFill>
                <a:effectLst/>
              </a:rPr>
              <a:t>receiver_account_degree_centrality</a:t>
            </a:r>
            <a:r>
              <a:rPr lang="en" altLang="zh-CN" sz="2400" dirty="0">
                <a:solidFill>
                  <a:schemeClr val="tx2"/>
                </a:solidFill>
                <a:effectLst/>
              </a:rPr>
              <a:t>',</a:t>
            </a:r>
          </a:p>
          <a:p>
            <a:pPr algn="just"/>
            <a:r>
              <a:rPr lang="en" altLang="zh-CN" sz="2400" dirty="0">
                <a:solidFill>
                  <a:schemeClr val="tx2"/>
                </a:solidFill>
                <a:effectLst/>
              </a:rPr>
              <a:t>'</a:t>
            </a:r>
            <a:r>
              <a:rPr lang="en" altLang="zh-CN" sz="2400" dirty="0" err="1">
                <a:solidFill>
                  <a:schemeClr val="tx2"/>
                </a:solidFill>
                <a:effectLst/>
              </a:rPr>
              <a:t>receiver_account_closeness_centrality</a:t>
            </a:r>
            <a:r>
              <a:rPr lang="en" altLang="zh-CN" sz="2400" dirty="0">
                <a:solidFill>
                  <a:schemeClr val="tx2"/>
                </a:solidFill>
                <a:effectLst/>
              </a:rPr>
              <a:t>', '</a:t>
            </a:r>
            <a:r>
              <a:rPr lang="en" altLang="zh-CN" sz="2400" dirty="0" err="1">
                <a:solidFill>
                  <a:schemeClr val="tx2"/>
                </a:solidFill>
                <a:effectLst/>
              </a:rPr>
              <a:t>receiver_account_betweenness_centrality</a:t>
            </a:r>
            <a:r>
              <a:rPr lang="en" altLang="zh-CN" sz="2400" dirty="0">
                <a:solidFill>
                  <a:schemeClr val="tx2"/>
                </a:solidFill>
                <a:effectLst/>
              </a:rPr>
              <a:t>’]</a:t>
            </a:r>
          </a:p>
          <a:p>
            <a:pPr marL="342900" indent="-342900" algn="just">
              <a:buFont typeface="Arial" panose="020B0604020202020204" pitchFamily="34" charset="0"/>
              <a:buChar char="•"/>
            </a:pPr>
            <a:endParaRPr lang="en" altLang="zh-CN" sz="2400" dirty="0">
              <a:solidFill>
                <a:schemeClr val="tx2"/>
              </a:solidFill>
              <a:effectLst/>
            </a:endParaRPr>
          </a:p>
          <a:p>
            <a:pPr marL="342900" indent="-342900" algn="just">
              <a:buFont typeface="Arial" panose="020B0604020202020204" pitchFamily="34" charset="0"/>
              <a:buChar char="•"/>
            </a:pPr>
            <a:r>
              <a:rPr lang="en" altLang="zh-CN" sz="2400" dirty="0">
                <a:solidFill>
                  <a:schemeClr val="tx2"/>
                </a:solidFill>
                <a:effectLst/>
              </a:rPr>
              <a:t>It is recommended to control the trading volume within </a:t>
            </a:r>
            <a:r>
              <a:rPr lang="en" altLang="zh-CN" sz="2400" u="sng" dirty="0">
                <a:solidFill>
                  <a:srgbClr val="FF0000"/>
                </a:solidFill>
                <a:effectLst/>
              </a:rPr>
              <a:t>200000</a:t>
            </a:r>
            <a:r>
              <a:rPr lang="en" altLang="zh-CN" sz="2400" dirty="0">
                <a:solidFill>
                  <a:schemeClr val="tx2"/>
                </a:solidFill>
                <a:effectLst/>
              </a:rPr>
              <a:t>, including within the window.</a:t>
            </a:r>
          </a:p>
        </p:txBody>
      </p:sp>
    </p:spTree>
    <p:extLst>
      <p:ext uri="{BB962C8B-B14F-4D97-AF65-F5344CB8AC3E}">
        <p14:creationId xmlns:p14="http://schemas.microsoft.com/office/powerpoint/2010/main" val="1619822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3FC8B-548D-D413-C57D-91237837B6D0}"/>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9C7DB811-2D09-7A14-2A00-C1BD9C8B9ED7}"/>
              </a:ext>
            </a:extLst>
          </p:cNvPr>
          <p:cNvSpPr txBox="1"/>
          <p:nvPr/>
        </p:nvSpPr>
        <p:spPr>
          <a:xfrm>
            <a:off x="278431" y="331339"/>
            <a:ext cx="11634830" cy="461665"/>
          </a:xfrm>
          <a:prstGeom prst="rect">
            <a:avLst/>
          </a:prstGeom>
          <a:noFill/>
        </p:spPr>
        <p:txBody>
          <a:bodyPr wrap="square" rtlCol="0">
            <a:spAutoFit/>
          </a:bodyPr>
          <a:lstStyle/>
          <a:p>
            <a:pPr algn="ctr"/>
            <a:r>
              <a:rPr lang="en-US" altLang="zh-CN" sz="2400" dirty="0">
                <a:solidFill>
                  <a:schemeClr val="tx2"/>
                </a:solidFill>
                <a:effectLst/>
              </a:rPr>
              <a:t>T</a:t>
            </a:r>
            <a:r>
              <a:rPr lang="en" altLang="zh-CN" sz="2400" dirty="0">
                <a:solidFill>
                  <a:schemeClr val="tx2"/>
                </a:solidFill>
                <a:effectLst/>
              </a:rPr>
              <a:t>ake a glance of the </a:t>
            </a:r>
            <a:r>
              <a:rPr lang="en" altLang="zh-CN" sz="2400" dirty="0">
                <a:solidFill>
                  <a:schemeClr val="tx2"/>
                </a:solidFill>
              </a:rPr>
              <a:t>s</a:t>
            </a:r>
            <a:r>
              <a:rPr lang="en" altLang="zh-CN" sz="2400" dirty="0">
                <a:solidFill>
                  <a:schemeClr val="tx2"/>
                </a:solidFill>
                <a:effectLst/>
              </a:rPr>
              <a:t>pecific feature columns</a:t>
            </a:r>
            <a:endParaRPr lang="en" altLang="zh-CN" sz="3200" dirty="0">
              <a:solidFill>
                <a:schemeClr val="tx2"/>
              </a:solidFill>
              <a:effectLst/>
            </a:endParaRPr>
          </a:p>
        </p:txBody>
      </p:sp>
      <p:pic>
        <p:nvPicPr>
          <p:cNvPr id="3" name="图片 2">
            <a:extLst>
              <a:ext uri="{FF2B5EF4-FFF2-40B4-BE49-F238E27FC236}">
                <a16:creationId xmlns:a16="http://schemas.microsoft.com/office/drawing/2014/main" id="{7738665D-4F5A-3CC6-88D3-EC5ED971BBCD}"/>
              </a:ext>
            </a:extLst>
          </p:cNvPr>
          <p:cNvPicPr>
            <a:picLocks noChangeAspect="1"/>
          </p:cNvPicPr>
          <p:nvPr/>
        </p:nvPicPr>
        <p:blipFill>
          <a:blip r:embed="rId2"/>
          <a:stretch>
            <a:fillRect/>
          </a:stretch>
        </p:blipFill>
        <p:spPr>
          <a:xfrm>
            <a:off x="756648" y="1142653"/>
            <a:ext cx="10678395" cy="4673244"/>
          </a:xfrm>
          <a:prstGeom prst="rect">
            <a:avLst/>
          </a:prstGeom>
        </p:spPr>
      </p:pic>
    </p:spTree>
    <p:extLst>
      <p:ext uri="{BB962C8B-B14F-4D97-AF65-F5344CB8AC3E}">
        <p14:creationId xmlns:p14="http://schemas.microsoft.com/office/powerpoint/2010/main" val="147399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3C689-46D3-3D33-E71F-36A493E4AC6B}"/>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36F21EC5-6CDA-943A-A11C-22A131F2092F}"/>
              </a:ext>
            </a:extLst>
          </p:cNvPr>
          <p:cNvSpPr>
            <a:spLocks noGrp="1"/>
          </p:cNvSpPr>
          <p:nvPr>
            <p:ph idx="1"/>
          </p:nvPr>
        </p:nvSpPr>
        <p:spPr>
          <a:xfrm>
            <a:off x="5864639" y="813683"/>
            <a:ext cx="6101121" cy="5230634"/>
          </a:xfrm>
          <a:noFill/>
          <a:ln>
            <a:noFill/>
          </a:ln>
        </p:spPr>
        <p:txBody>
          <a:bodyPr anchor="ctr">
            <a:normAutofit/>
          </a:bodyPr>
          <a:lstStyle/>
          <a:p>
            <a:r>
              <a:rPr kumimoji="1" lang="en-US" altLang="zh-CN" sz="3200" b="1" dirty="0">
                <a:solidFill>
                  <a:schemeClr val="tx2"/>
                </a:solidFill>
              </a:rPr>
              <a:t>Introduction of Past Work</a:t>
            </a:r>
            <a:endParaRPr kumimoji="1" lang="en-US" altLang="zh-CN" sz="3200" dirty="0">
              <a:solidFill>
                <a:schemeClr val="tx2"/>
              </a:solidFill>
            </a:endParaRPr>
          </a:p>
          <a:p>
            <a:pPr lvl="1"/>
            <a:r>
              <a:rPr kumimoji="1" lang="en-US" altLang="zh-CN" sz="2800" dirty="0">
                <a:solidFill>
                  <a:schemeClr val="tx2"/>
                </a:solidFill>
              </a:rPr>
              <a:t>Basic</a:t>
            </a:r>
            <a:r>
              <a:rPr kumimoji="1" lang="zh-CN" altLang="en-US" sz="2800" dirty="0">
                <a:solidFill>
                  <a:schemeClr val="tx2"/>
                </a:solidFill>
              </a:rPr>
              <a:t> </a:t>
            </a:r>
            <a:r>
              <a:rPr kumimoji="1" lang="en-US" altLang="zh-CN" sz="2800" dirty="0">
                <a:solidFill>
                  <a:schemeClr val="tx2"/>
                </a:solidFill>
              </a:rPr>
              <a:t>components</a:t>
            </a:r>
          </a:p>
          <a:p>
            <a:pPr lvl="1"/>
            <a:r>
              <a:rPr kumimoji="1" lang="en-US" altLang="zh-CN" sz="2800" b="1" dirty="0">
                <a:solidFill>
                  <a:schemeClr val="tx2"/>
                </a:solidFill>
              </a:rPr>
              <a:t>Performance &amp; method</a:t>
            </a:r>
          </a:p>
          <a:p>
            <a:pPr lvl="1"/>
            <a:r>
              <a:rPr kumimoji="1" lang="en-US" altLang="zh-CN" sz="2800" dirty="0">
                <a:solidFill>
                  <a:schemeClr val="tx2"/>
                </a:solidFill>
              </a:rPr>
              <a:t>multi-classification model</a:t>
            </a:r>
          </a:p>
          <a:p>
            <a:r>
              <a:rPr kumimoji="1" lang="en-US" altLang="zh-CN" sz="3200" dirty="0">
                <a:solidFill>
                  <a:schemeClr val="tx2"/>
                </a:solidFill>
              </a:rPr>
              <a:t>Introduction of Future Work</a:t>
            </a:r>
          </a:p>
          <a:p>
            <a:r>
              <a:rPr kumimoji="1" lang="en-US" altLang="zh-CN" sz="3200" dirty="0">
                <a:solidFill>
                  <a:schemeClr val="tx2"/>
                </a:solidFill>
              </a:rPr>
              <a:t>Temporal Graph Network</a:t>
            </a:r>
            <a:endParaRPr kumimoji="1" lang="zh-CN" altLang="en-US" sz="3200" dirty="0">
              <a:solidFill>
                <a:schemeClr val="tx2"/>
              </a:solidFill>
            </a:endParaRPr>
          </a:p>
        </p:txBody>
      </p:sp>
    </p:spTree>
    <p:extLst>
      <p:ext uri="{BB962C8B-B14F-4D97-AF65-F5344CB8AC3E}">
        <p14:creationId xmlns:p14="http://schemas.microsoft.com/office/powerpoint/2010/main" val="2339925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B754513-6C3D-7DC6-EE6A-987ED03A11C8}"/>
              </a:ext>
            </a:extLst>
          </p:cNvPr>
          <p:cNvPicPr>
            <a:picLocks noChangeAspect="1"/>
          </p:cNvPicPr>
          <p:nvPr/>
        </p:nvPicPr>
        <p:blipFill>
          <a:blip r:embed="rId3">
            <a:extLst>
              <a:ext uri="{28A0092B-C50C-407E-A947-70E740481C1C}">
                <a14:useLocalDpi xmlns:a14="http://schemas.microsoft.com/office/drawing/2010/main" val="0"/>
              </a:ext>
            </a:extLst>
          </a:blip>
          <a:srcRect t="5579" b="5579"/>
          <a:stretch/>
        </p:blipFill>
        <p:spPr>
          <a:xfrm>
            <a:off x="45308" y="2937563"/>
            <a:ext cx="7162110" cy="3797924"/>
          </a:xfrm>
          <a:prstGeom prst="rect">
            <a:avLst/>
          </a:prstGeom>
        </p:spPr>
      </p:pic>
      <p:pic>
        <p:nvPicPr>
          <p:cNvPr id="17" name="图片 16">
            <a:extLst>
              <a:ext uri="{FF2B5EF4-FFF2-40B4-BE49-F238E27FC236}">
                <a16:creationId xmlns:a16="http://schemas.microsoft.com/office/drawing/2014/main" id="{21DA07ED-C736-50FD-9510-8E567BAEBCC4}"/>
              </a:ext>
            </a:extLst>
          </p:cNvPr>
          <p:cNvPicPr>
            <a:picLocks noChangeAspect="1"/>
          </p:cNvPicPr>
          <p:nvPr/>
        </p:nvPicPr>
        <p:blipFill>
          <a:blip r:embed="rId4">
            <a:extLst>
              <a:ext uri="{28A0092B-C50C-407E-A947-70E740481C1C}">
                <a14:useLocalDpi xmlns:a14="http://schemas.microsoft.com/office/drawing/2010/main" val="0"/>
              </a:ext>
            </a:extLst>
          </a:blip>
          <a:srcRect l="2180" t="10554" r="8338" b="5473"/>
          <a:stretch>
            <a:fillRect/>
          </a:stretch>
        </p:blipFill>
        <p:spPr>
          <a:xfrm>
            <a:off x="8041961" y="277286"/>
            <a:ext cx="3886485" cy="2930924"/>
          </a:xfrm>
          <a:prstGeom prst="rect">
            <a:avLst/>
          </a:prstGeom>
        </p:spPr>
      </p:pic>
      <p:pic>
        <p:nvPicPr>
          <p:cNvPr id="19" name="图片 18">
            <a:extLst>
              <a:ext uri="{FF2B5EF4-FFF2-40B4-BE49-F238E27FC236}">
                <a16:creationId xmlns:a16="http://schemas.microsoft.com/office/drawing/2014/main" id="{4A7A57A9-12DD-6726-872F-09782710018C}"/>
              </a:ext>
            </a:extLst>
          </p:cNvPr>
          <p:cNvPicPr>
            <a:picLocks noChangeAspect="1"/>
          </p:cNvPicPr>
          <p:nvPr/>
        </p:nvPicPr>
        <p:blipFill>
          <a:blip r:embed="rId5">
            <a:extLst>
              <a:ext uri="{28A0092B-C50C-407E-A947-70E740481C1C}">
                <a14:useLocalDpi xmlns:a14="http://schemas.microsoft.com/office/drawing/2010/main" val="0"/>
              </a:ext>
            </a:extLst>
          </a:blip>
          <a:srcRect l="1647" t="9096" r="2275" b="7445"/>
          <a:stretch>
            <a:fillRect/>
          </a:stretch>
        </p:blipFill>
        <p:spPr>
          <a:xfrm>
            <a:off x="3464636" y="4141652"/>
            <a:ext cx="2999831" cy="2208469"/>
          </a:xfrm>
          <a:prstGeom prst="rect">
            <a:avLst/>
          </a:prstGeom>
        </p:spPr>
      </p:pic>
      <p:sp>
        <p:nvSpPr>
          <p:cNvPr id="20" name="文本框 19">
            <a:extLst>
              <a:ext uri="{FF2B5EF4-FFF2-40B4-BE49-F238E27FC236}">
                <a16:creationId xmlns:a16="http://schemas.microsoft.com/office/drawing/2014/main" id="{701B5F10-6762-2853-E32A-C532B76BFEE8}"/>
              </a:ext>
            </a:extLst>
          </p:cNvPr>
          <p:cNvSpPr txBox="1"/>
          <p:nvPr/>
        </p:nvSpPr>
        <p:spPr>
          <a:xfrm>
            <a:off x="289241" y="1027590"/>
            <a:ext cx="7508787" cy="2308324"/>
          </a:xfrm>
          <a:prstGeom prst="rect">
            <a:avLst/>
          </a:prstGeom>
          <a:noFill/>
        </p:spPr>
        <p:txBody>
          <a:bodyPr wrap="none" rtlCol="0">
            <a:spAutoFit/>
          </a:bodyPr>
          <a:lstStyle/>
          <a:p>
            <a:r>
              <a:rPr lang="en-US" altLang="zh-CN" dirty="0"/>
              <a:t>Currently: </a:t>
            </a:r>
          </a:p>
          <a:p>
            <a:r>
              <a:rPr lang="en-US" altLang="zh-CN" dirty="0"/>
              <a:t>Taking 70% training and 30% testing samples from the entire SAML dataset</a:t>
            </a:r>
          </a:p>
          <a:p>
            <a:r>
              <a:rPr lang="en-US" altLang="zh-CN" dirty="0"/>
              <a:t>while adding all our features.</a:t>
            </a:r>
          </a:p>
          <a:p>
            <a:r>
              <a:rPr lang="en-US" altLang="zh-CN" sz="900" dirty="0"/>
              <a:t>'</a:t>
            </a:r>
            <a:r>
              <a:rPr lang="en-US" altLang="zh-CN" sz="900" dirty="0" err="1"/>
              <a:t>Sender_send_amount</a:t>
            </a:r>
            <a:r>
              <a:rPr lang="en-US" altLang="zh-CN" sz="900" dirty="0"/>
              <a:t>', '</a:t>
            </a:r>
            <a:r>
              <a:rPr lang="en-US" altLang="zh-CN" sz="900" dirty="0" err="1"/>
              <a:t>Sender_send_count</a:t>
            </a:r>
            <a:r>
              <a:rPr lang="en-US" altLang="zh-CN" sz="900" dirty="0"/>
              <a:t>', '</a:t>
            </a:r>
            <a:r>
              <a:rPr lang="en-US" altLang="zh-CN" sz="900" dirty="0" err="1"/>
              <a:t>Sender_send_frequency</a:t>
            </a:r>
            <a:r>
              <a:rPr lang="en-US" altLang="zh-CN" sz="900" dirty="0"/>
              <a:t>',</a:t>
            </a:r>
          </a:p>
          <a:p>
            <a:r>
              <a:rPr lang="en-US" altLang="zh-CN" sz="900" dirty="0"/>
              <a:t>'</a:t>
            </a:r>
            <a:r>
              <a:rPr lang="en-US" altLang="zh-CN" sz="900" dirty="0" err="1"/>
              <a:t>Receiver_receive_amount</a:t>
            </a:r>
            <a:r>
              <a:rPr lang="en-US" altLang="zh-CN" sz="900" dirty="0"/>
              <a:t>', '</a:t>
            </a:r>
            <a:r>
              <a:rPr lang="en-US" altLang="zh-CN" sz="900" dirty="0" err="1"/>
              <a:t>Receiver_receive_count</a:t>
            </a:r>
            <a:r>
              <a:rPr lang="en-US" altLang="zh-CN" sz="900" dirty="0"/>
              <a:t>', '</a:t>
            </a:r>
            <a:r>
              <a:rPr lang="en-US" altLang="zh-CN" sz="900" dirty="0" err="1"/>
              <a:t>Receiver_receive_frequency</a:t>
            </a:r>
            <a:r>
              <a:rPr lang="en-US" altLang="zh-CN" sz="900" dirty="0"/>
              <a:t>', </a:t>
            </a:r>
          </a:p>
          <a:p>
            <a:r>
              <a:rPr lang="en-US" altLang="zh-CN" sz="900" dirty="0"/>
              <a:t>'</a:t>
            </a:r>
            <a:r>
              <a:rPr lang="en-US" altLang="zh-CN" sz="900" dirty="0" err="1"/>
              <a:t>Sender_receive_amount</a:t>
            </a:r>
            <a:r>
              <a:rPr lang="en-US" altLang="zh-CN" sz="900" dirty="0"/>
              <a:t>', '</a:t>
            </a:r>
            <a:r>
              <a:rPr lang="en-US" altLang="zh-CN" sz="900" dirty="0" err="1"/>
              <a:t>Sender_receive_count</a:t>
            </a:r>
            <a:r>
              <a:rPr lang="en-US" altLang="zh-CN" sz="900" dirty="0"/>
              <a:t>', '</a:t>
            </a:r>
            <a:r>
              <a:rPr lang="en-US" altLang="zh-CN" sz="900" dirty="0" err="1"/>
              <a:t>Sender_receive_frequency</a:t>
            </a:r>
            <a:r>
              <a:rPr lang="en-US" altLang="zh-CN" sz="900" dirty="0"/>
              <a:t>', </a:t>
            </a:r>
          </a:p>
          <a:p>
            <a:r>
              <a:rPr lang="en-US" altLang="zh-CN" sz="900" dirty="0"/>
              <a:t>'</a:t>
            </a:r>
            <a:r>
              <a:rPr lang="en-US" altLang="zh-CN" sz="900" dirty="0" err="1"/>
              <a:t>Receiver_send_amount</a:t>
            </a:r>
            <a:r>
              <a:rPr lang="en-US" altLang="zh-CN" sz="900" dirty="0"/>
              <a:t>', '</a:t>
            </a:r>
            <a:r>
              <a:rPr lang="en-US" altLang="zh-CN" sz="900" dirty="0" err="1"/>
              <a:t>Receiver_send_count</a:t>
            </a:r>
            <a:r>
              <a:rPr lang="en-US" altLang="zh-CN" sz="900" dirty="0"/>
              <a:t>', '</a:t>
            </a:r>
            <a:r>
              <a:rPr lang="en-US" altLang="zh-CN" sz="900" dirty="0" err="1"/>
              <a:t>Receiver_send_frequency</a:t>
            </a:r>
            <a:r>
              <a:rPr lang="en-US" altLang="zh-CN" sz="900" dirty="0"/>
              <a:t>’,</a:t>
            </a:r>
          </a:p>
          <a:p>
            <a:endParaRPr lang="en-US" altLang="zh-CN" sz="900" dirty="0"/>
          </a:p>
          <a:p>
            <a:r>
              <a:rPr lang="en-US" altLang="zh-CN" sz="900" dirty="0"/>
              <a:t>'</a:t>
            </a:r>
            <a:r>
              <a:rPr lang="en-US" altLang="zh-CN" sz="900" dirty="0" err="1"/>
              <a:t>sender_account_degree_centrality</a:t>
            </a:r>
            <a:r>
              <a:rPr lang="en-US" altLang="zh-CN" sz="900" dirty="0"/>
              <a:t>', '</a:t>
            </a:r>
            <a:r>
              <a:rPr lang="en-US" altLang="zh-CN" sz="900" dirty="0" err="1"/>
              <a:t>sender_account_closeness_centrality</a:t>
            </a:r>
            <a:r>
              <a:rPr lang="en-US" altLang="zh-CN" sz="900" dirty="0"/>
              <a:t>',</a:t>
            </a:r>
          </a:p>
          <a:p>
            <a:r>
              <a:rPr lang="en-US" altLang="zh-CN" sz="900" dirty="0"/>
              <a:t>'</a:t>
            </a:r>
            <a:r>
              <a:rPr lang="en-US" altLang="zh-CN" sz="900" dirty="0" err="1"/>
              <a:t>sender_account_betweenness_centrality</a:t>
            </a:r>
            <a:r>
              <a:rPr lang="en-US" altLang="zh-CN" sz="900" dirty="0"/>
              <a:t>', '</a:t>
            </a:r>
            <a:r>
              <a:rPr lang="en-US" altLang="zh-CN" sz="900" dirty="0" err="1"/>
              <a:t>receiver_account_degree_centrality</a:t>
            </a:r>
            <a:r>
              <a:rPr lang="en-US" altLang="zh-CN" sz="900" dirty="0"/>
              <a:t>',</a:t>
            </a:r>
          </a:p>
          <a:p>
            <a:r>
              <a:rPr lang="en-US" altLang="zh-CN" sz="900" dirty="0"/>
              <a:t>'</a:t>
            </a:r>
            <a:r>
              <a:rPr lang="en-US" altLang="zh-CN" sz="900" dirty="0" err="1"/>
              <a:t>receiver_account_closeness_centrality</a:t>
            </a:r>
            <a:r>
              <a:rPr lang="en-US" altLang="zh-CN" sz="900" dirty="0"/>
              <a:t>', '</a:t>
            </a:r>
            <a:r>
              <a:rPr lang="en-US" altLang="zh-CN" sz="900" dirty="0" err="1"/>
              <a:t>receiver_account_betweenness_centrality</a:t>
            </a:r>
            <a:r>
              <a:rPr lang="en-US" altLang="zh-CN" sz="900" dirty="0"/>
              <a:t>'</a:t>
            </a:r>
          </a:p>
          <a:p>
            <a:endParaRPr lang="zh-CN" altLang="en-US" dirty="0"/>
          </a:p>
        </p:txBody>
      </p:sp>
      <p:sp>
        <p:nvSpPr>
          <p:cNvPr id="3" name="文本框 2">
            <a:extLst>
              <a:ext uri="{FF2B5EF4-FFF2-40B4-BE49-F238E27FC236}">
                <a16:creationId xmlns:a16="http://schemas.microsoft.com/office/drawing/2014/main" id="{5BC28F10-D940-C15A-D166-051A19F88119}"/>
              </a:ext>
            </a:extLst>
          </p:cNvPr>
          <p:cNvSpPr txBox="1"/>
          <p:nvPr/>
        </p:nvSpPr>
        <p:spPr>
          <a:xfrm>
            <a:off x="593263" y="196593"/>
            <a:ext cx="6900741" cy="830997"/>
          </a:xfrm>
          <a:prstGeom prst="rect">
            <a:avLst/>
          </a:prstGeom>
          <a:noFill/>
        </p:spPr>
        <p:txBody>
          <a:bodyPr wrap="square">
            <a:spAutoFit/>
          </a:bodyPr>
          <a:lstStyle/>
          <a:p>
            <a:pPr algn="ctr"/>
            <a:r>
              <a:rPr lang="en-US" altLang="zh-CN" sz="2400" dirty="0"/>
              <a:t>Accuracy = 99% 	TPR = 95% FPR = 1%</a:t>
            </a:r>
          </a:p>
          <a:p>
            <a:pPr algn="ctr"/>
            <a:r>
              <a:rPr lang="en-US" altLang="zh-CN" sz="2400" dirty="0"/>
              <a:t>		                 TPR = 83% FPR = 0.016% </a:t>
            </a:r>
            <a:endParaRPr lang="zh-CN" altLang="en-US" sz="2400" dirty="0"/>
          </a:p>
        </p:txBody>
      </p:sp>
      <p:pic>
        <p:nvPicPr>
          <p:cNvPr id="4" name="图片 3">
            <a:extLst>
              <a:ext uri="{FF2B5EF4-FFF2-40B4-BE49-F238E27FC236}">
                <a16:creationId xmlns:a16="http://schemas.microsoft.com/office/drawing/2014/main" id="{352FBB6E-8EDD-8965-FB70-70D6501551FB}"/>
              </a:ext>
            </a:extLst>
          </p:cNvPr>
          <p:cNvPicPr>
            <a:picLocks noChangeAspect="1"/>
          </p:cNvPicPr>
          <p:nvPr/>
        </p:nvPicPr>
        <p:blipFill>
          <a:blip r:embed="rId6"/>
          <a:srcRect l="4462" t="11762" r="11577" b="7605"/>
          <a:stretch/>
        </p:blipFill>
        <p:spPr>
          <a:xfrm>
            <a:off x="7902937" y="3581314"/>
            <a:ext cx="3886485" cy="2999400"/>
          </a:xfrm>
          <a:prstGeom prst="rect">
            <a:avLst/>
          </a:prstGeom>
        </p:spPr>
      </p:pic>
      <p:sp>
        <p:nvSpPr>
          <p:cNvPr id="5" name="箭头: 下 4">
            <a:extLst>
              <a:ext uri="{FF2B5EF4-FFF2-40B4-BE49-F238E27FC236}">
                <a16:creationId xmlns:a16="http://schemas.microsoft.com/office/drawing/2014/main" id="{B6DB2415-D555-339C-21E4-821E0FE72B3D}"/>
              </a:ext>
            </a:extLst>
          </p:cNvPr>
          <p:cNvSpPr/>
          <p:nvPr/>
        </p:nvSpPr>
        <p:spPr>
          <a:xfrm rot="832325">
            <a:off x="10445750" y="277286"/>
            <a:ext cx="393700" cy="53551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61F4B625-8DAB-8022-F38B-F2BBE2954A65}"/>
              </a:ext>
            </a:extLst>
          </p:cNvPr>
          <p:cNvSpPr/>
          <p:nvPr/>
        </p:nvSpPr>
        <p:spPr>
          <a:xfrm rot="1667255">
            <a:off x="10446451" y="3382726"/>
            <a:ext cx="321895" cy="48944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1E0E5F6-C8D1-ABF8-DEF6-4501957F5102}"/>
              </a:ext>
            </a:extLst>
          </p:cNvPr>
          <p:cNvSpPr txBox="1"/>
          <p:nvPr/>
        </p:nvSpPr>
        <p:spPr>
          <a:xfrm>
            <a:off x="9247209" y="-42824"/>
            <a:ext cx="2977097" cy="369332"/>
          </a:xfrm>
          <a:prstGeom prst="rect">
            <a:avLst/>
          </a:prstGeom>
          <a:noFill/>
        </p:spPr>
        <p:txBody>
          <a:bodyPr wrap="none" rtlCol="0">
            <a:spAutoFit/>
          </a:bodyPr>
          <a:lstStyle/>
          <a:p>
            <a:r>
              <a:rPr lang="en-US" altLang="zh-CN" dirty="0"/>
              <a:t>TPR = 95%, window size =10</a:t>
            </a:r>
            <a:endParaRPr lang="zh-CN" altLang="en-US" dirty="0"/>
          </a:p>
        </p:txBody>
      </p:sp>
      <p:sp>
        <p:nvSpPr>
          <p:cNvPr id="8" name="文本框 7">
            <a:extLst>
              <a:ext uri="{FF2B5EF4-FFF2-40B4-BE49-F238E27FC236}">
                <a16:creationId xmlns:a16="http://schemas.microsoft.com/office/drawing/2014/main" id="{CA668DDB-45E3-A54B-E9FC-1BEE0037A7E8}"/>
              </a:ext>
            </a:extLst>
          </p:cNvPr>
          <p:cNvSpPr txBox="1"/>
          <p:nvPr/>
        </p:nvSpPr>
        <p:spPr>
          <a:xfrm>
            <a:off x="10735758" y="3268945"/>
            <a:ext cx="1202573" cy="369332"/>
          </a:xfrm>
          <a:prstGeom prst="rect">
            <a:avLst/>
          </a:prstGeom>
          <a:noFill/>
        </p:spPr>
        <p:txBody>
          <a:bodyPr wrap="none" rtlCol="0">
            <a:spAutoFit/>
          </a:bodyPr>
          <a:lstStyle/>
          <a:p>
            <a:r>
              <a:rPr lang="en-US" altLang="zh-CN" dirty="0"/>
              <a:t>TPR = 83%</a:t>
            </a:r>
            <a:endParaRPr lang="zh-CN" altLang="en-US" dirty="0"/>
          </a:p>
        </p:txBody>
      </p:sp>
    </p:spTree>
    <p:extLst>
      <p:ext uri="{BB962C8B-B14F-4D97-AF65-F5344CB8AC3E}">
        <p14:creationId xmlns:p14="http://schemas.microsoft.com/office/powerpoint/2010/main" val="1295075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88C2B-FE90-B8F7-E125-E982E2F29890}"/>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5BFC118-D59F-5D31-9CD1-0B12B41127B0}"/>
              </a:ext>
            </a:extLst>
          </p:cNvPr>
          <p:cNvPicPr>
            <a:picLocks noChangeAspect="1"/>
          </p:cNvPicPr>
          <p:nvPr/>
        </p:nvPicPr>
        <p:blipFill>
          <a:blip r:embed="rId2"/>
          <a:stretch>
            <a:fillRect/>
          </a:stretch>
        </p:blipFill>
        <p:spPr>
          <a:xfrm>
            <a:off x="0" y="760578"/>
            <a:ext cx="4635991" cy="4321958"/>
          </a:xfrm>
          <a:prstGeom prst="rect">
            <a:avLst/>
          </a:prstGeom>
        </p:spPr>
      </p:pic>
      <p:sp>
        <p:nvSpPr>
          <p:cNvPr id="6" name="文本框 5">
            <a:extLst>
              <a:ext uri="{FF2B5EF4-FFF2-40B4-BE49-F238E27FC236}">
                <a16:creationId xmlns:a16="http://schemas.microsoft.com/office/drawing/2014/main" id="{D3D46468-FD5E-8FB6-23FC-57F10B9E030A}"/>
              </a:ext>
            </a:extLst>
          </p:cNvPr>
          <p:cNvSpPr txBox="1"/>
          <p:nvPr/>
        </p:nvSpPr>
        <p:spPr>
          <a:xfrm>
            <a:off x="1977344" y="175082"/>
            <a:ext cx="7909537" cy="461665"/>
          </a:xfrm>
          <a:prstGeom prst="rect">
            <a:avLst/>
          </a:prstGeom>
          <a:noFill/>
        </p:spPr>
        <p:txBody>
          <a:bodyPr wrap="none" rtlCol="0">
            <a:spAutoFit/>
          </a:bodyPr>
          <a:lstStyle/>
          <a:p>
            <a:pPr algn="ctr"/>
            <a:r>
              <a:rPr lang="en-US" altLang="zh-CN" sz="2400" dirty="0"/>
              <a:t>We use sliding window to get features of temporary graph</a:t>
            </a:r>
          </a:p>
        </p:txBody>
      </p:sp>
      <p:sp>
        <p:nvSpPr>
          <p:cNvPr id="8" name="文本框 7">
            <a:extLst>
              <a:ext uri="{FF2B5EF4-FFF2-40B4-BE49-F238E27FC236}">
                <a16:creationId xmlns:a16="http://schemas.microsoft.com/office/drawing/2014/main" id="{AAB83D03-EDFC-70A9-848A-734F94469888}"/>
              </a:ext>
            </a:extLst>
          </p:cNvPr>
          <p:cNvSpPr txBox="1"/>
          <p:nvPr/>
        </p:nvSpPr>
        <p:spPr>
          <a:xfrm>
            <a:off x="326092" y="5273023"/>
            <a:ext cx="5913798" cy="923330"/>
          </a:xfrm>
          <a:prstGeom prst="rect">
            <a:avLst/>
          </a:prstGeom>
          <a:noFill/>
        </p:spPr>
        <p:txBody>
          <a:bodyPr wrap="none" rtlCol="0">
            <a:spAutoFit/>
          </a:bodyPr>
          <a:lstStyle/>
          <a:p>
            <a:r>
              <a:rPr lang="en-US" altLang="zh-CN" dirty="0"/>
              <a:t>Use previous transactions of the related account</a:t>
            </a:r>
          </a:p>
          <a:p>
            <a:endParaRPr lang="en-US" altLang="zh-CN" dirty="0"/>
          </a:p>
          <a:p>
            <a:r>
              <a:rPr lang="en-US" altLang="zh-CN" dirty="0"/>
              <a:t>But time consumed (calculated once for each transaction)</a:t>
            </a:r>
          </a:p>
        </p:txBody>
      </p:sp>
      <p:graphicFrame>
        <p:nvGraphicFramePr>
          <p:cNvPr id="15" name="表格 14">
            <a:extLst>
              <a:ext uri="{FF2B5EF4-FFF2-40B4-BE49-F238E27FC236}">
                <a16:creationId xmlns:a16="http://schemas.microsoft.com/office/drawing/2014/main" id="{E1DA550A-098C-786C-AA06-1131F6E2EAE1}"/>
              </a:ext>
            </a:extLst>
          </p:cNvPr>
          <p:cNvGraphicFramePr>
            <a:graphicFrameLocks noGrp="1"/>
          </p:cNvGraphicFramePr>
          <p:nvPr>
            <p:extLst>
              <p:ext uri="{D42A27DB-BD31-4B8C-83A1-F6EECF244321}">
                <p14:modId xmlns:p14="http://schemas.microsoft.com/office/powerpoint/2010/main" val="271464017"/>
              </p:ext>
            </p:extLst>
          </p:nvPr>
        </p:nvGraphicFramePr>
        <p:xfrm>
          <a:off x="5932113" y="1527946"/>
          <a:ext cx="2861954" cy="2834640"/>
        </p:xfrm>
        <a:graphic>
          <a:graphicData uri="http://schemas.openxmlformats.org/drawingml/2006/table">
            <a:tbl>
              <a:tblPr firstRow="1" bandRow="1">
                <a:tableStyleId>{5C22544A-7EE6-4342-B048-85BDC9FD1C3A}</a:tableStyleId>
              </a:tblPr>
              <a:tblGrid>
                <a:gridCol w="1430977">
                  <a:extLst>
                    <a:ext uri="{9D8B030D-6E8A-4147-A177-3AD203B41FA5}">
                      <a16:colId xmlns:a16="http://schemas.microsoft.com/office/drawing/2014/main" val="3120850654"/>
                    </a:ext>
                  </a:extLst>
                </a:gridCol>
                <a:gridCol w="1430977">
                  <a:extLst>
                    <a:ext uri="{9D8B030D-6E8A-4147-A177-3AD203B41FA5}">
                      <a16:colId xmlns:a16="http://schemas.microsoft.com/office/drawing/2014/main" val="2582143133"/>
                    </a:ext>
                  </a:extLst>
                </a:gridCol>
              </a:tblGrid>
              <a:tr h="579590">
                <a:tc>
                  <a:txBody>
                    <a:bodyPr/>
                    <a:lstStyle/>
                    <a:p>
                      <a:r>
                        <a:rPr lang="en-US" altLang="zh-CN" dirty="0"/>
                        <a:t>Sender account</a:t>
                      </a:r>
                      <a:endParaRPr lang="zh-CN" altLang="en-US" dirty="0"/>
                    </a:p>
                  </a:txBody>
                  <a:tcPr/>
                </a:tc>
                <a:tc>
                  <a:txBody>
                    <a:bodyPr/>
                    <a:lstStyle/>
                    <a:p>
                      <a:r>
                        <a:rPr lang="en-US" altLang="zh-CN" dirty="0"/>
                        <a:t>Receiver account</a:t>
                      </a:r>
                      <a:endParaRPr lang="zh-CN" altLang="en-US" dirty="0"/>
                    </a:p>
                  </a:txBody>
                  <a:tcPr/>
                </a:tc>
                <a:extLst>
                  <a:ext uri="{0D108BD9-81ED-4DB2-BD59-A6C34878D82A}">
                    <a16:rowId xmlns:a16="http://schemas.microsoft.com/office/drawing/2014/main" val="2482964496"/>
                  </a:ext>
                </a:extLst>
              </a:tr>
              <a:tr h="335794">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extLst>
                  <a:ext uri="{0D108BD9-81ED-4DB2-BD59-A6C34878D82A}">
                    <a16:rowId xmlns:a16="http://schemas.microsoft.com/office/drawing/2014/main" val="4060624679"/>
                  </a:ext>
                </a:extLst>
              </a:tr>
              <a:tr h="335794">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extLst>
                  <a:ext uri="{0D108BD9-81ED-4DB2-BD59-A6C34878D82A}">
                    <a16:rowId xmlns:a16="http://schemas.microsoft.com/office/drawing/2014/main" val="1880919582"/>
                  </a:ext>
                </a:extLst>
              </a:tr>
              <a:tr h="335794">
                <a:tc>
                  <a:txBody>
                    <a:bodyPr/>
                    <a:lstStyle/>
                    <a:p>
                      <a:r>
                        <a:rPr lang="en-US" altLang="zh-CN" dirty="0"/>
                        <a:t>A</a:t>
                      </a:r>
                      <a:endParaRPr lang="zh-CN" altLang="en-US" dirty="0"/>
                    </a:p>
                  </a:txBody>
                  <a:tcPr/>
                </a:tc>
                <a:tc>
                  <a:txBody>
                    <a:bodyPr/>
                    <a:lstStyle/>
                    <a:p>
                      <a:r>
                        <a:rPr lang="en-US" altLang="zh-CN" dirty="0"/>
                        <a:t>C</a:t>
                      </a:r>
                      <a:endParaRPr lang="zh-CN" altLang="en-US" dirty="0"/>
                    </a:p>
                  </a:txBody>
                  <a:tcPr/>
                </a:tc>
                <a:extLst>
                  <a:ext uri="{0D108BD9-81ED-4DB2-BD59-A6C34878D82A}">
                    <a16:rowId xmlns:a16="http://schemas.microsoft.com/office/drawing/2014/main" val="595298291"/>
                  </a:ext>
                </a:extLst>
              </a:tr>
              <a:tr h="335794">
                <a:tc>
                  <a:txBody>
                    <a:bodyPr/>
                    <a:lstStyle/>
                    <a:p>
                      <a:r>
                        <a:rPr lang="en-US" altLang="zh-CN" dirty="0"/>
                        <a:t>A</a:t>
                      </a:r>
                      <a:endParaRPr lang="zh-CN" altLang="en-US" dirty="0"/>
                    </a:p>
                  </a:txBody>
                  <a:tcPr/>
                </a:tc>
                <a:tc>
                  <a:txBody>
                    <a:bodyPr/>
                    <a:lstStyle/>
                    <a:p>
                      <a:r>
                        <a:rPr lang="en-US" altLang="zh-CN" dirty="0"/>
                        <a:t>D</a:t>
                      </a:r>
                    </a:p>
                  </a:txBody>
                  <a:tcPr/>
                </a:tc>
                <a:extLst>
                  <a:ext uri="{0D108BD9-81ED-4DB2-BD59-A6C34878D82A}">
                    <a16:rowId xmlns:a16="http://schemas.microsoft.com/office/drawing/2014/main" val="375473267"/>
                  </a:ext>
                </a:extLst>
              </a:tr>
              <a:tr h="335794">
                <a:tc>
                  <a:txBody>
                    <a:bodyPr/>
                    <a:lstStyle/>
                    <a:p>
                      <a:r>
                        <a:rPr lang="en-US" altLang="zh-CN" dirty="0"/>
                        <a:t>D</a:t>
                      </a:r>
                      <a:endParaRPr lang="zh-CN" altLang="en-US" dirty="0"/>
                    </a:p>
                  </a:txBody>
                  <a:tcPr/>
                </a:tc>
                <a:tc>
                  <a:txBody>
                    <a:bodyPr/>
                    <a:lstStyle/>
                    <a:p>
                      <a:r>
                        <a:rPr lang="en-US" altLang="zh-CN" dirty="0"/>
                        <a:t>E</a:t>
                      </a:r>
                    </a:p>
                  </a:txBody>
                  <a:tcPr/>
                </a:tc>
                <a:extLst>
                  <a:ext uri="{0D108BD9-81ED-4DB2-BD59-A6C34878D82A}">
                    <a16:rowId xmlns:a16="http://schemas.microsoft.com/office/drawing/2014/main" val="2613318243"/>
                  </a:ext>
                </a:extLst>
              </a:tr>
              <a:tr h="335794">
                <a:tc>
                  <a:txBody>
                    <a:bodyPr/>
                    <a:lstStyle/>
                    <a:p>
                      <a:r>
                        <a:rPr lang="en-US" altLang="zh-CN" dirty="0"/>
                        <a:t>X</a:t>
                      </a:r>
                      <a:endParaRPr lang="zh-CN" altLang="en-US" dirty="0"/>
                    </a:p>
                  </a:txBody>
                  <a:tcPr/>
                </a:tc>
                <a:tc>
                  <a:txBody>
                    <a:bodyPr/>
                    <a:lstStyle/>
                    <a:p>
                      <a:r>
                        <a:rPr lang="en-US" altLang="zh-CN" dirty="0"/>
                        <a:t>Y</a:t>
                      </a:r>
                    </a:p>
                  </a:txBody>
                  <a:tcPr/>
                </a:tc>
                <a:extLst>
                  <a:ext uri="{0D108BD9-81ED-4DB2-BD59-A6C34878D82A}">
                    <a16:rowId xmlns:a16="http://schemas.microsoft.com/office/drawing/2014/main" val="4041387840"/>
                  </a:ext>
                </a:extLst>
              </a:tr>
            </a:tbl>
          </a:graphicData>
        </a:graphic>
      </p:graphicFrame>
      <p:sp>
        <p:nvSpPr>
          <p:cNvPr id="18" name="文本框 17">
            <a:extLst>
              <a:ext uri="{FF2B5EF4-FFF2-40B4-BE49-F238E27FC236}">
                <a16:creationId xmlns:a16="http://schemas.microsoft.com/office/drawing/2014/main" id="{A93A1DD4-E0CA-B44C-88A4-64EA0DCFFD09}"/>
              </a:ext>
            </a:extLst>
          </p:cNvPr>
          <p:cNvSpPr txBox="1"/>
          <p:nvPr/>
        </p:nvSpPr>
        <p:spPr>
          <a:xfrm>
            <a:off x="7162284" y="4903691"/>
            <a:ext cx="3703258" cy="369332"/>
          </a:xfrm>
          <a:prstGeom prst="rect">
            <a:avLst/>
          </a:prstGeom>
          <a:noFill/>
        </p:spPr>
        <p:txBody>
          <a:bodyPr wrap="none" rtlCol="0">
            <a:spAutoFit/>
          </a:bodyPr>
          <a:lstStyle/>
          <a:p>
            <a:r>
              <a:rPr lang="en-US" altLang="zh-CN" dirty="0"/>
              <a:t>Simple example for </a:t>
            </a:r>
            <a:r>
              <a:rPr lang="en-US" altLang="zh-CN" b="1" dirty="0"/>
              <a:t>Graph features</a:t>
            </a:r>
          </a:p>
        </p:txBody>
      </p:sp>
      <p:sp>
        <p:nvSpPr>
          <p:cNvPr id="20" name="文本框 19">
            <a:extLst>
              <a:ext uri="{FF2B5EF4-FFF2-40B4-BE49-F238E27FC236}">
                <a16:creationId xmlns:a16="http://schemas.microsoft.com/office/drawing/2014/main" id="{D02F0BD1-9665-B13C-C805-F99E1F4EB840}"/>
              </a:ext>
            </a:extLst>
          </p:cNvPr>
          <p:cNvSpPr txBox="1"/>
          <p:nvPr/>
        </p:nvSpPr>
        <p:spPr>
          <a:xfrm>
            <a:off x="6367153" y="5421087"/>
            <a:ext cx="5498755" cy="830997"/>
          </a:xfrm>
          <a:prstGeom prst="rect">
            <a:avLst/>
          </a:prstGeom>
          <a:noFill/>
        </p:spPr>
        <p:txBody>
          <a:bodyPr wrap="square">
            <a:spAutoFit/>
          </a:bodyPr>
          <a:lstStyle/>
          <a:p>
            <a:pPr algn="ctr"/>
            <a:r>
              <a:rPr lang="en-US" altLang="zh-CN" sz="1200" dirty="0"/>
              <a:t>We can get graph features</a:t>
            </a:r>
          </a:p>
          <a:p>
            <a:r>
              <a:rPr lang="en-US" altLang="zh-CN" sz="1200" dirty="0">
                <a:solidFill>
                  <a:schemeClr val="bg2">
                    <a:lumMod val="75000"/>
                  </a:schemeClr>
                </a:solidFill>
              </a:rPr>
              <a:t>Degree Centrality: {'A': 0.5, 'B': 0.33, 'C': 0.33, 'D': 0.33, 'E': 0.16, 'X': 'Y': 0.16}</a:t>
            </a:r>
          </a:p>
          <a:p>
            <a:r>
              <a:rPr lang="en-US" altLang="zh-CN" sz="1200" dirty="0">
                <a:solidFill>
                  <a:schemeClr val="bg2">
                    <a:lumMod val="75000"/>
                  </a:schemeClr>
                </a:solidFill>
              </a:rPr>
              <a:t>Closeness Centrality: {'A': 0.0, 'B': 0.16, 'C': 0.33, 'D': 0.16, 'E': 0.22, 'X': 0.0, 'Y': 0.16}</a:t>
            </a:r>
          </a:p>
          <a:p>
            <a:r>
              <a:rPr lang="en-US" altLang="zh-CN" sz="1200" dirty="0">
                <a:solidFill>
                  <a:schemeClr val="bg2">
                    <a:lumMod val="75000"/>
                  </a:schemeClr>
                </a:solidFill>
              </a:rPr>
              <a:t>Betweenness Centrality: {'A': 0.0, 'B': 0.0, 'C': 0.0, 'D': 0.03, 'E': 0.0, 'X': 0.0, 'Y': 0.0}</a:t>
            </a:r>
          </a:p>
        </p:txBody>
      </p:sp>
      <p:pic>
        <p:nvPicPr>
          <p:cNvPr id="24" name="图片 23">
            <a:extLst>
              <a:ext uri="{FF2B5EF4-FFF2-40B4-BE49-F238E27FC236}">
                <a16:creationId xmlns:a16="http://schemas.microsoft.com/office/drawing/2014/main" id="{A1CFAF8C-E684-AAA3-27E8-D7802FCB59AB}"/>
              </a:ext>
            </a:extLst>
          </p:cNvPr>
          <p:cNvPicPr>
            <a:picLocks noChangeAspect="1"/>
          </p:cNvPicPr>
          <p:nvPr/>
        </p:nvPicPr>
        <p:blipFill>
          <a:blip r:embed="rId3"/>
          <a:stretch>
            <a:fillRect/>
          </a:stretch>
        </p:blipFill>
        <p:spPr>
          <a:xfrm>
            <a:off x="8794067" y="1601978"/>
            <a:ext cx="3379601" cy="2834640"/>
          </a:xfrm>
          <a:prstGeom prst="rect">
            <a:avLst/>
          </a:prstGeom>
        </p:spPr>
      </p:pic>
      <p:sp>
        <p:nvSpPr>
          <p:cNvPr id="25" name="箭头: 右 24">
            <a:extLst>
              <a:ext uri="{FF2B5EF4-FFF2-40B4-BE49-F238E27FC236}">
                <a16:creationId xmlns:a16="http://schemas.microsoft.com/office/drawing/2014/main" id="{63F62103-2B58-41B0-843F-B388A5473BCA}"/>
              </a:ext>
            </a:extLst>
          </p:cNvPr>
          <p:cNvSpPr/>
          <p:nvPr/>
        </p:nvSpPr>
        <p:spPr>
          <a:xfrm>
            <a:off x="5462536" y="4076478"/>
            <a:ext cx="362197" cy="1989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6012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11EC64C-A70C-D43A-5026-7F32C0C3A9F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463" t="10650" r="7966" b="7549"/>
          <a:stretch>
            <a:fillRect/>
          </a:stretch>
        </p:blipFill>
        <p:spPr>
          <a:xfrm>
            <a:off x="4089273" y="4022084"/>
            <a:ext cx="3553273" cy="2781241"/>
          </a:xfrm>
        </p:spPr>
      </p:pic>
      <p:pic>
        <p:nvPicPr>
          <p:cNvPr id="7" name="图片 6">
            <a:extLst>
              <a:ext uri="{FF2B5EF4-FFF2-40B4-BE49-F238E27FC236}">
                <a16:creationId xmlns:a16="http://schemas.microsoft.com/office/drawing/2014/main" id="{03C83193-8AE4-973D-A7C4-BAD20502DCA4}"/>
              </a:ext>
            </a:extLst>
          </p:cNvPr>
          <p:cNvPicPr>
            <a:picLocks noChangeAspect="1"/>
          </p:cNvPicPr>
          <p:nvPr/>
        </p:nvPicPr>
        <p:blipFill>
          <a:blip r:embed="rId3">
            <a:extLst>
              <a:ext uri="{28A0092B-C50C-407E-A947-70E740481C1C}">
                <a14:useLocalDpi xmlns:a14="http://schemas.microsoft.com/office/drawing/2010/main" val="0"/>
              </a:ext>
            </a:extLst>
          </a:blip>
          <a:srcRect l="4530" t="9799" r="7890" b="6904"/>
          <a:stretch>
            <a:fillRect/>
          </a:stretch>
        </p:blipFill>
        <p:spPr>
          <a:xfrm>
            <a:off x="4089274" y="1058638"/>
            <a:ext cx="3553273" cy="2715785"/>
          </a:xfrm>
          <a:prstGeom prst="rect">
            <a:avLst/>
          </a:prstGeom>
        </p:spPr>
      </p:pic>
      <p:pic>
        <p:nvPicPr>
          <p:cNvPr id="9" name="图片 8">
            <a:extLst>
              <a:ext uri="{FF2B5EF4-FFF2-40B4-BE49-F238E27FC236}">
                <a16:creationId xmlns:a16="http://schemas.microsoft.com/office/drawing/2014/main" id="{E5AD5C89-3812-64CB-F073-F6AE6CDAD365}"/>
              </a:ext>
            </a:extLst>
          </p:cNvPr>
          <p:cNvPicPr>
            <a:picLocks noChangeAspect="1"/>
          </p:cNvPicPr>
          <p:nvPr/>
        </p:nvPicPr>
        <p:blipFill>
          <a:blip r:embed="rId4">
            <a:extLst>
              <a:ext uri="{28A0092B-C50C-407E-A947-70E740481C1C}">
                <a14:useLocalDpi xmlns:a14="http://schemas.microsoft.com/office/drawing/2010/main" val="0"/>
              </a:ext>
            </a:extLst>
          </a:blip>
          <a:srcRect l="4477" t="12284" r="8987" b="8086"/>
          <a:stretch>
            <a:fillRect/>
          </a:stretch>
        </p:blipFill>
        <p:spPr>
          <a:xfrm>
            <a:off x="45468" y="4120231"/>
            <a:ext cx="3314571" cy="2584948"/>
          </a:xfrm>
          <a:prstGeom prst="rect">
            <a:avLst/>
          </a:prstGeom>
        </p:spPr>
      </p:pic>
      <p:pic>
        <p:nvPicPr>
          <p:cNvPr id="11" name="图片 10">
            <a:extLst>
              <a:ext uri="{FF2B5EF4-FFF2-40B4-BE49-F238E27FC236}">
                <a16:creationId xmlns:a16="http://schemas.microsoft.com/office/drawing/2014/main" id="{377E156E-0F5B-BA9C-F347-AB79B94A37D1}"/>
              </a:ext>
            </a:extLst>
          </p:cNvPr>
          <p:cNvPicPr>
            <a:picLocks noChangeAspect="1"/>
          </p:cNvPicPr>
          <p:nvPr/>
        </p:nvPicPr>
        <p:blipFill>
          <a:blip r:embed="rId5">
            <a:extLst>
              <a:ext uri="{28A0092B-C50C-407E-A947-70E740481C1C}">
                <a14:useLocalDpi xmlns:a14="http://schemas.microsoft.com/office/drawing/2010/main" val="0"/>
              </a:ext>
            </a:extLst>
          </a:blip>
          <a:srcRect l="5994" t="9596" r="12203" b="6628"/>
          <a:stretch>
            <a:fillRect/>
          </a:stretch>
        </p:blipFill>
        <p:spPr>
          <a:xfrm>
            <a:off x="45468" y="939169"/>
            <a:ext cx="3444986" cy="2835254"/>
          </a:xfrm>
          <a:prstGeom prst="rect">
            <a:avLst/>
          </a:prstGeom>
        </p:spPr>
      </p:pic>
      <p:sp>
        <p:nvSpPr>
          <p:cNvPr id="12" name="文本框 11">
            <a:extLst>
              <a:ext uri="{FF2B5EF4-FFF2-40B4-BE49-F238E27FC236}">
                <a16:creationId xmlns:a16="http://schemas.microsoft.com/office/drawing/2014/main" id="{AE8F7019-A89C-3799-1B9B-E3F9C603D038}"/>
              </a:ext>
            </a:extLst>
          </p:cNvPr>
          <p:cNvSpPr txBox="1"/>
          <p:nvPr/>
        </p:nvSpPr>
        <p:spPr>
          <a:xfrm>
            <a:off x="657841" y="678553"/>
            <a:ext cx="1571264" cy="369332"/>
          </a:xfrm>
          <a:prstGeom prst="rect">
            <a:avLst/>
          </a:prstGeom>
          <a:noFill/>
        </p:spPr>
        <p:txBody>
          <a:bodyPr wrap="none" rtlCol="0">
            <a:spAutoFit/>
          </a:bodyPr>
          <a:lstStyle/>
          <a:p>
            <a:r>
              <a:rPr lang="en-US" altLang="zh-CN" b="1" dirty="0">
                <a:solidFill>
                  <a:schemeClr val="bg2">
                    <a:lumMod val="75000"/>
                  </a:schemeClr>
                </a:solidFill>
              </a:rPr>
              <a:t>None feature</a:t>
            </a:r>
          </a:p>
        </p:txBody>
      </p:sp>
      <p:sp>
        <p:nvSpPr>
          <p:cNvPr id="13" name="文本框 12">
            <a:extLst>
              <a:ext uri="{FF2B5EF4-FFF2-40B4-BE49-F238E27FC236}">
                <a16:creationId xmlns:a16="http://schemas.microsoft.com/office/drawing/2014/main" id="{1894CE3D-A957-B30C-1FFD-D47363D6C94C}"/>
              </a:ext>
            </a:extLst>
          </p:cNvPr>
          <p:cNvSpPr txBox="1"/>
          <p:nvPr/>
        </p:nvSpPr>
        <p:spPr>
          <a:xfrm>
            <a:off x="4325262" y="785555"/>
            <a:ext cx="2991525" cy="369332"/>
          </a:xfrm>
          <a:prstGeom prst="rect">
            <a:avLst/>
          </a:prstGeom>
          <a:noFill/>
        </p:spPr>
        <p:txBody>
          <a:bodyPr wrap="none" rtlCol="0">
            <a:spAutoFit/>
          </a:bodyPr>
          <a:lstStyle/>
          <a:p>
            <a:r>
              <a:rPr lang="en-US" altLang="zh-CN" b="1" dirty="0">
                <a:solidFill>
                  <a:schemeClr val="bg2">
                    <a:lumMod val="75000"/>
                  </a:schemeClr>
                </a:solidFill>
              </a:rPr>
              <a:t>With limited basic features</a:t>
            </a:r>
          </a:p>
        </p:txBody>
      </p:sp>
      <p:pic>
        <p:nvPicPr>
          <p:cNvPr id="2" name="图片 1">
            <a:extLst>
              <a:ext uri="{FF2B5EF4-FFF2-40B4-BE49-F238E27FC236}">
                <a16:creationId xmlns:a16="http://schemas.microsoft.com/office/drawing/2014/main" id="{FD604BCB-8C83-4F89-5850-09821D709964}"/>
              </a:ext>
            </a:extLst>
          </p:cNvPr>
          <p:cNvPicPr>
            <a:picLocks noChangeAspect="1"/>
          </p:cNvPicPr>
          <p:nvPr/>
        </p:nvPicPr>
        <p:blipFill>
          <a:blip r:embed="rId6">
            <a:extLst>
              <a:ext uri="{28A0092B-C50C-407E-A947-70E740481C1C}">
                <a14:useLocalDpi xmlns:a14="http://schemas.microsoft.com/office/drawing/2010/main" val="0"/>
              </a:ext>
            </a:extLst>
          </a:blip>
          <a:srcRect l="5360" t="11161" r="12793" b="7017"/>
          <a:stretch>
            <a:fillRect/>
          </a:stretch>
        </p:blipFill>
        <p:spPr>
          <a:xfrm>
            <a:off x="8508990" y="1058638"/>
            <a:ext cx="3444987" cy="2767569"/>
          </a:xfrm>
          <a:prstGeom prst="rect">
            <a:avLst/>
          </a:prstGeom>
        </p:spPr>
      </p:pic>
      <p:pic>
        <p:nvPicPr>
          <p:cNvPr id="3" name="图片 2">
            <a:extLst>
              <a:ext uri="{FF2B5EF4-FFF2-40B4-BE49-F238E27FC236}">
                <a16:creationId xmlns:a16="http://schemas.microsoft.com/office/drawing/2014/main" id="{B548DF5B-9475-AEF5-50C7-ED44479E0626}"/>
              </a:ext>
            </a:extLst>
          </p:cNvPr>
          <p:cNvPicPr>
            <a:picLocks noChangeAspect="1"/>
          </p:cNvPicPr>
          <p:nvPr/>
        </p:nvPicPr>
        <p:blipFill>
          <a:blip r:embed="rId7">
            <a:extLst>
              <a:ext uri="{28A0092B-C50C-407E-A947-70E740481C1C}">
                <a14:useLocalDpi xmlns:a14="http://schemas.microsoft.com/office/drawing/2010/main" val="0"/>
              </a:ext>
            </a:extLst>
          </a:blip>
          <a:srcRect l="4261" t="11029" r="8083" b="7749"/>
          <a:stretch>
            <a:fillRect/>
          </a:stretch>
        </p:blipFill>
        <p:spPr>
          <a:xfrm>
            <a:off x="8508990" y="4120231"/>
            <a:ext cx="3291658" cy="2584948"/>
          </a:xfrm>
          <a:prstGeom prst="rect">
            <a:avLst/>
          </a:prstGeom>
        </p:spPr>
      </p:pic>
      <p:sp>
        <p:nvSpPr>
          <p:cNvPr id="4" name="文本框 3">
            <a:extLst>
              <a:ext uri="{FF2B5EF4-FFF2-40B4-BE49-F238E27FC236}">
                <a16:creationId xmlns:a16="http://schemas.microsoft.com/office/drawing/2014/main" id="{24B1ECBF-C8D6-C90B-B730-1E9775E244B3}"/>
              </a:ext>
            </a:extLst>
          </p:cNvPr>
          <p:cNvSpPr txBox="1"/>
          <p:nvPr/>
        </p:nvSpPr>
        <p:spPr>
          <a:xfrm>
            <a:off x="8640558" y="678553"/>
            <a:ext cx="3940890" cy="369332"/>
          </a:xfrm>
          <a:prstGeom prst="rect">
            <a:avLst/>
          </a:prstGeom>
          <a:noFill/>
        </p:spPr>
        <p:txBody>
          <a:bodyPr wrap="square" rtlCol="0">
            <a:spAutoFit/>
          </a:bodyPr>
          <a:lstStyle/>
          <a:p>
            <a:r>
              <a:rPr lang="en-US" altLang="zh-CN" b="1" dirty="0">
                <a:solidFill>
                  <a:schemeClr val="bg2">
                    <a:lumMod val="75000"/>
                  </a:schemeClr>
                </a:solidFill>
              </a:rPr>
              <a:t>Basic features &amp;Graph features</a:t>
            </a:r>
          </a:p>
        </p:txBody>
      </p:sp>
      <p:sp>
        <p:nvSpPr>
          <p:cNvPr id="6" name="文本框 5">
            <a:extLst>
              <a:ext uri="{FF2B5EF4-FFF2-40B4-BE49-F238E27FC236}">
                <a16:creationId xmlns:a16="http://schemas.microsoft.com/office/drawing/2014/main" id="{43A2361E-E9B1-BD71-4EB5-0054CF61992C}"/>
              </a:ext>
            </a:extLst>
          </p:cNvPr>
          <p:cNvSpPr txBox="1"/>
          <p:nvPr/>
        </p:nvSpPr>
        <p:spPr>
          <a:xfrm>
            <a:off x="717047" y="15393"/>
            <a:ext cx="10555457" cy="830997"/>
          </a:xfrm>
          <a:prstGeom prst="rect">
            <a:avLst/>
          </a:prstGeom>
          <a:noFill/>
        </p:spPr>
        <p:txBody>
          <a:bodyPr wrap="square" rtlCol="0">
            <a:spAutoFit/>
          </a:bodyPr>
          <a:lstStyle/>
          <a:p>
            <a:pPr algn="ctr"/>
            <a:r>
              <a:rPr lang="en-US" altLang="zh-CN" sz="2400" dirty="0"/>
              <a:t>Graph feature engineering can improve the performance even little graph features can strengthen the predictions</a:t>
            </a:r>
            <a:endParaRPr lang="zh-CN" altLang="en-US" sz="2400" dirty="0"/>
          </a:p>
        </p:txBody>
      </p:sp>
      <p:sp>
        <p:nvSpPr>
          <p:cNvPr id="8" name="箭头: 下 7">
            <a:extLst>
              <a:ext uri="{FF2B5EF4-FFF2-40B4-BE49-F238E27FC236}">
                <a16:creationId xmlns:a16="http://schemas.microsoft.com/office/drawing/2014/main" id="{54799D10-2F9D-C9D1-68BE-0AB6D91E62E0}"/>
              </a:ext>
            </a:extLst>
          </p:cNvPr>
          <p:cNvSpPr/>
          <p:nvPr/>
        </p:nvSpPr>
        <p:spPr>
          <a:xfrm rot="1076750">
            <a:off x="10744200" y="678553"/>
            <a:ext cx="273050" cy="686697"/>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0757960-A2A2-59F8-A2FB-177230B19ADE}"/>
              </a:ext>
            </a:extLst>
          </p:cNvPr>
          <p:cNvSpPr txBox="1"/>
          <p:nvPr/>
        </p:nvSpPr>
        <p:spPr>
          <a:xfrm>
            <a:off x="9321870" y="370407"/>
            <a:ext cx="2792752" cy="369332"/>
          </a:xfrm>
          <a:prstGeom prst="rect">
            <a:avLst/>
          </a:prstGeom>
          <a:noFill/>
        </p:spPr>
        <p:txBody>
          <a:bodyPr wrap="none" rtlCol="0">
            <a:spAutoFit/>
          </a:bodyPr>
          <a:lstStyle/>
          <a:p>
            <a:r>
              <a:rPr lang="en-US" altLang="zh-CN" dirty="0"/>
              <a:t>TPR =95%, window size =7</a:t>
            </a:r>
            <a:endParaRPr lang="zh-CN" altLang="en-US" dirty="0"/>
          </a:p>
        </p:txBody>
      </p:sp>
    </p:spTree>
    <p:extLst>
      <p:ext uri="{BB962C8B-B14F-4D97-AF65-F5344CB8AC3E}">
        <p14:creationId xmlns:p14="http://schemas.microsoft.com/office/powerpoint/2010/main" val="640007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33311-0FA9-812E-6B09-5955575C400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482618-CCAF-9749-CC5B-A42375D58432}"/>
              </a:ext>
            </a:extLst>
          </p:cNvPr>
          <p:cNvSpPr>
            <a:spLocks noGrp="1"/>
          </p:cNvSpPr>
          <p:nvPr>
            <p:ph type="title"/>
          </p:nvPr>
        </p:nvSpPr>
        <p:spPr>
          <a:xfrm>
            <a:off x="775623" y="514340"/>
            <a:ext cx="10640754" cy="506129"/>
          </a:xfrm>
        </p:spPr>
        <p:txBody>
          <a:bodyPr vert="horz" lIns="91440" tIns="45720" rIns="91440" bIns="45720" rtlCol="0" anchor="b">
            <a:noAutofit/>
          </a:bodyPr>
          <a:lstStyle/>
          <a:p>
            <a:pPr algn="ctr"/>
            <a:r>
              <a:rPr kumimoji="1" lang="en-US" altLang="zh-CN" sz="2400" dirty="0">
                <a:solidFill>
                  <a:schemeClr val="tx2"/>
                </a:solidFill>
                <a:latin typeface="+mn-lt"/>
              </a:rPr>
              <a:t>Feature Engineer in real case,</a:t>
            </a:r>
            <a:r>
              <a:rPr kumimoji="1" lang="zh-CN" altLang="en-US" sz="2400" dirty="0">
                <a:solidFill>
                  <a:schemeClr val="tx2"/>
                </a:solidFill>
                <a:latin typeface="+mn-lt"/>
              </a:rPr>
              <a:t> </a:t>
            </a:r>
            <a:r>
              <a:rPr kumimoji="1" lang="en-US" altLang="zh-CN" sz="2400" dirty="0">
                <a:solidFill>
                  <a:schemeClr val="tx2"/>
                </a:solidFill>
                <a:latin typeface="+mn-lt"/>
              </a:rPr>
              <a:t>how</a:t>
            </a:r>
            <a:r>
              <a:rPr kumimoji="1" lang="zh-CN" altLang="en-US" sz="2400" dirty="0">
                <a:solidFill>
                  <a:schemeClr val="tx2"/>
                </a:solidFill>
                <a:latin typeface="+mn-lt"/>
              </a:rPr>
              <a:t> </a:t>
            </a:r>
            <a:r>
              <a:rPr kumimoji="1" lang="en-US" altLang="zh-CN" sz="2400" dirty="0">
                <a:solidFill>
                  <a:schemeClr val="tx2"/>
                </a:solidFill>
                <a:latin typeface="+mn-lt"/>
              </a:rPr>
              <a:t>to</a:t>
            </a:r>
            <a:r>
              <a:rPr kumimoji="1" lang="zh-CN" altLang="en-US" sz="2400" dirty="0">
                <a:solidFill>
                  <a:schemeClr val="tx2"/>
                </a:solidFill>
                <a:latin typeface="+mn-lt"/>
              </a:rPr>
              <a:t> </a:t>
            </a:r>
            <a:r>
              <a:rPr kumimoji="1" lang="en-US" altLang="zh-CN" sz="2400" dirty="0">
                <a:solidFill>
                  <a:schemeClr val="tx2"/>
                </a:solidFill>
                <a:latin typeface="+mn-lt"/>
              </a:rPr>
              <a:t>balance</a:t>
            </a:r>
            <a:r>
              <a:rPr kumimoji="1" lang="zh-CN" altLang="en-US" sz="2400" dirty="0">
                <a:solidFill>
                  <a:schemeClr val="tx2"/>
                </a:solidFill>
                <a:latin typeface="+mn-lt"/>
              </a:rPr>
              <a:t> </a:t>
            </a:r>
            <a:r>
              <a:rPr kumimoji="1" lang="en-US" altLang="zh-CN" sz="2400" dirty="0">
                <a:solidFill>
                  <a:schemeClr val="tx2"/>
                </a:solidFill>
                <a:latin typeface="+mn-lt"/>
              </a:rPr>
              <a:t>computing time and prediction quality</a:t>
            </a:r>
            <a:endParaRPr kumimoji="1" lang="en-US" altLang="zh-CN" sz="2400" kern="1200" dirty="0">
              <a:solidFill>
                <a:schemeClr val="tx2"/>
              </a:solidFill>
              <a:latin typeface="+mn-lt"/>
              <a:ea typeface="+mj-ea"/>
              <a:cs typeface="+mj-cs"/>
            </a:endParaRPr>
          </a:p>
        </p:txBody>
      </p:sp>
      <p:sp>
        <p:nvSpPr>
          <p:cNvPr id="12" name="文本框 11">
            <a:extLst>
              <a:ext uri="{FF2B5EF4-FFF2-40B4-BE49-F238E27FC236}">
                <a16:creationId xmlns:a16="http://schemas.microsoft.com/office/drawing/2014/main" id="{E72EAD48-9A1B-E910-B302-CC4915C3051F}"/>
              </a:ext>
            </a:extLst>
          </p:cNvPr>
          <p:cNvSpPr txBox="1"/>
          <p:nvPr/>
        </p:nvSpPr>
        <p:spPr>
          <a:xfrm>
            <a:off x="278585" y="2370228"/>
            <a:ext cx="11634830" cy="2585323"/>
          </a:xfrm>
          <a:prstGeom prst="rect">
            <a:avLst/>
          </a:prstGeom>
          <a:noFill/>
        </p:spPr>
        <p:txBody>
          <a:bodyPr wrap="square" rtlCol="0">
            <a:spAutoFit/>
          </a:bodyPr>
          <a:lstStyle/>
          <a:p>
            <a:pPr marL="342900" indent="-342900" algn="just">
              <a:buFont typeface="Arial" panose="020B0604020202020204" pitchFamily="34" charset="0"/>
              <a:buChar char="•"/>
            </a:pPr>
            <a:r>
              <a:rPr lang="en" altLang="zh-CN" dirty="0">
                <a:solidFill>
                  <a:schemeClr val="tx2"/>
                </a:solidFill>
                <a:effectLst/>
              </a:rPr>
              <a:t>Each transaction feature depends on other nearby transactions, taking into account the recent transactions of the sender and receiver</a:t>
            </a:r>
          </a:p>
          <a:p>
            <a:pPr marL="342900" indent="-342900" algn="just">
              <a:buFont typeface="Arial" panose="020B0604020202020204" pitchFamily="34" charset="0"/>
              <a:buChar char="•"/>
            </a:pPr>
            <a:endParaRPr lang="en" altLang="zh-CN" dirty="0">
              <a:solidFill>
                <a:schemeClr val="tx2"/>
              </a:solidFill>
              <a:effectLst/>
            </a:endParaRPr>
          </a:p>
          <a:p>
            <a:pPr marL="342900" indent="-342900" algn="just">
              <a:buFont typeface="Arial" panose="020B0604020202020204" pitchFamily="34" charset="0"/>
              <a:buChar char="•"/>
            </a:pPr>
            <a:r>
              <a:rPr lang="en" altLang="zh-CN" dirty="0">
                <a:solidFill>
                  <a:schemeClr val="tx2"/>
                </a:solidFill>
                <a:effectLst/>
              </a:rPr>
              <a:t>Definition of </a:t>
            </a:r>
            <a:r>
              <a:rPr lang="en" altLang="zh-CN" b="1" dirty="0">
                <a:solidFill>
                  <a:schemeClr val="tx2"/>
                </a:solidFill>
                <a:effectLst/>
              </a:rPr>
              <a:t>nearby dependent windows</a:t>
            </a:r>
            <a:r>
              <a:rPr lang="en" altLang="zh-CN" dirty="0">
                <a:solidFill>
                  <a:schemeClr val="tx2"/>
                </a:solidFill>
                <a:effectLst/>
              </a:rPr>
              <a:t>:</a:t>
            </a:r>
          </a:p>
          <a:p>
            <a:pPr lvl="1" algn="just"/>
            <a:r>
              <a:rPr lang="en" altLang="zh-CN" dirty="0">
                <a:solidFill>
                  <a:schemeClr val="tx2"/>
                </a:solidFill>
                <a:effectLst/>
              </a:rPr>
              <a:t>1. At the beginning, we ignored the concept of the future and counted all transactions involving the sender and receiver in the training set</a:t>
            </a:r>
          </a:p>
          <a:p>
            <a:pPr marL="914400" lvl="1" indent="-457200" algn="just">
              <a:buAutoNum type="arabicPeriod"/>
            </a:pPr>
            <a:endParaRPr lang="en" altLang="zh-CN" dirty="0">
              <a:solidFill>
                <a:schemeClr val="tx2"/>
              </a:solidFill>
              <a:effectLst/>
            </a:endParaRPr>
          </a:p>
          <a:p>
            <a:pPr lvl="1" algn="just"/>
            <a:r>
              <a:rPr lang="en" altLang="zh-CN" dirty="0">
                <a:solidFill>
                  <a:schemeClr val="tx2"/>
                </a:solidFill>
                <a:effectLst/>
              </a:rPr>
              <a:t>2. When only one transaction at the arrow is filled in as shown in the figure, the dataset needs to be split once and then computed once. More than 30000 pieces of data are needed in just one day. </a:t>
            </a:r>
          </a:p>
        </p:txBody>
      </p:sp>
    </p:spTree>
    <p:extLst>
      <p:ext uri="{BB962C8B-B14F-4D97-AF65-F5344CB8AC3E}">
        <p14:creationId xmlns:p14="http://schemas.microsoft.com/office/powerpoint/2010/main" val="71538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E8063-8F33-5CBB-5853-5EAF3C494ED2}"/>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8870FDCC-8056-94C9-7683-7298542750D8}"/>
              </a:ext>
            </a:extLst>
          </p:cNvPr>
          <p:cNvSpPr txBox="1"/>
          <p:nvPr/>
        </p:nvSpPr>
        <p:spPr>
          <a:xfrm>
            <a:off x="9974573" y="6310724"/>
            <a:ext cx="1838965" cy="369332"/>
          </a:xfrm>
          <a:prstGeom prst="rect">
            <a:avLst/>
          </a:prstGeom>
          <a:noFill/>
        </p:spPr>
        <p:txBody>
          <a:bodyPr wrap="none" rtlCol="0">
            <a:spAutoFit/>
          </a:bodyPr>
          <a:lstStyle/>
          <a:p>
            <a:r>
              <a:rPr lang="en-US" altLang="zh-CN" dirty="0"/>
              <a:t>(n-size)/step + 1</a:t>
            </a:r>
          </a:p>
        </p:txBody>
      </p:sp>
      <p:pic>
        <p:nvPicPr>
          <p:cNvPr id="8" name="图片 7">
            <a:extLst>
              <a:ext uri="{FF2B5EF4-FFF2-40B4-BE49-F238E27FC236}">
                <a16:creationId xmlns:a16="http://schemas.microsoft.com/office/drawing/2014/main" id="{CC10EC77-20B9-DDDA-3641-9A6AB884FF54}"/>
              </a:ext>
            </a:extLst>
          </p:cNvPr>
          <p:cNvPicPr>
            <a:picLocks noChangeAspect="1"/>
          </p:cNvPicPr>
          <p:nvPr/>
        </p:nvPicPr>
        <p:blipFill>
          <a:blip r:embed="rId2"/>
          <a:stretch>
            <a:fillRect/>
          </a:stretch>
        </p:blipFill>
        <p:spPr>
          <a:xfrm>
            <a:off x="459359" y="2351314"/>
            <a:ext cx="7916684" cy="2599509"/>
          </a:xfrm>
          <a:prstGeom prst="rect">
            <a:avLst/>
          </a:prstGeom>
        </p:spPr>
      </p:pic>
      <p:sp>
        <p:nvSpPr>
          <p:cNvPr id="16" name="文本框 15">
            <a:extLst>
              <a:ext uri="{FF2B5EF4-FFF2-40B4-BE49-F238E27FC236}">
                <a16:creationId xmlns:a16="http://schemas.microsoft.com/office/drawing/2014/main" id="{1197F23D-050B-BFC9-3F75-CC1890120543}"/>
              </a:ext>
            </a:extLst>
          </p:cNvPr>
          <p:cNvSpPr txBox="1"/>
          <p:nvPr/>
        </p:nvSpPr>
        <p:spPr>
          <a:xfrm>
            <a:off x="1430255" y="177944"/>
            <a:ext cx="9188106" cy="954107"/>
          </a:xfrm>
          <a:prstGeom prst="rect">
            <a:avLst/>
          </a:prstGeom>
          <a:noFill/>
        </p:spPr>
        <p:txBody>
          <a:bodyPr wrap="square">
            <a:spAutoFit/>
          </a:bodyPr>
          <a:lstStyle/>
          <a:p>
            <a:pPr algn="ctr"/>
            <a:r>
              <a:rPr lang="en-US" altLang="zh-CN" sz="2800" dirty="0"/>
              <a:t>Adjust the window size and sliding step to balance efficiency and quality.</a:t>
            </a:r>
          </a:p>
        </p:txBody>
      </p:sp>
      <p:sp>
        <p:nvSpPr>
          <p:cNvPr id="17" name="文本框 16">
            <a:extLst>
              <a:ext uri="{FF2B5EF4-FFF2-40B4-BE49-F238E27FC236}">
                <a16:creationId xmlns:a16="http://schemas.microsoft.com/office/drawing/2014/main" id="{F4ECC428-8A07-B57A-CABE-0121081B9276}"/>
              </a:ext>
            </a:extLst>
          </p:cNvPr>
          <p:cNvSpPr txBox="1"/>
          <p:nvPr/>
        </p:nvSpPr>
        <p:spPr>
          <a:xfrm>
            <a:off x="8396083" y="3469163"/>
            <a:ext cx="3417455" cy="584775"/>
          </a:xfrm>
          <a:prstGeom prst="rect">
            <a:avLst/>
          </a:prstGeom>
          <a:noFill/>
        </p:spPr>
        <p:txBody>
          <a:bodyPr wrap="square">
            <a:spAutoFit/>
          </a:bodyPr>
          <a:lstStyle/>
          <a:p>
            <a:r>
              <a:rPr lang="en-US" altLang="zh-CN" sz="1600" dirty="0"/>
              <a:t>Step=size</a:t>
            </a:r>
          </a:p>
          <a:p>
            <a:r>
              <a:rPr lang="en-US" altLang="zh-CN" sz="1600" dirty="0"/>
              <a:t>Same to simple cut when size=step</a:t>
            </a:r>
          </a:p>
        </p:txBody>
      </p:sp>
      <p:sp>
        <p:nvSpPr>
          <p:cNvPr id="18" name="文本框 17">
            <a:extLst>
              <a:ext uri="{FF2B5EF4-FFF2-40B4-BE49-F238E27FC236}">
                <a16:creationId xmlns:a16="http://schemas.microsoft.com/office/drawing/2014/main" id="{21461C70-CC44-890F-4AA9-BCEA36FEB6C9}"/>
              </a:ext>
            </a:extLst>
          </p:cNvPr>
          <p:cNvSpPr txBox="1"/>
          <p:nvPr/>
        </p:nvSpPr>
        <p:spPr>
          <a:xfrm>
            <a:off x="8396083" y="2476431"/>
            <a:ext cx="3417455" cy="584775"/>
          </a:xfrm>
          <a:prstGeom prst="rect">
            <a:avLst/>
          </a:prstGeom>
          <a:noFill/>
        </p:spPr>
        <p:txBody>
          <a:bodyPr wrap="square">
            <a:spAutoFit/>
          </a:bodyPr>
          <a:lstStyle/>
          <a:p>
            <a:r>
              <a:rPr lang="en-US" altLang="zh-CN" sz="1600" dirty="0"/>
              <a:t>Step=1</a:t>
            </a:r>
          </a:p>
          <a:p>
            <a:r>
              <a:rPr lang="en-US" altLang="zh-CN" sz="1600" dirty="0"/>
              <a:t>The closest to </a:t>
            </a:r>
            <a:r>
              <a:rPr lang="en-US" altLang="zh-CN" sz="1600" dirty="0">
                <a:solidFill>
                  <a:srgbClr val="FF0000"/>
                </a:solidFill>
              </a:rPr>
              <a:t>strict</a:t>
            </a:r>
            <a:r>
              <a:rPr lang="en-US" altLang="zh-CN" sz="1600" dirty="0"/>
              <a:t> historical trading.</a:t>
            </a:r>
            <a:endParaRPr lang="en-US" altLang="zh-CN" sz="1400" dirty="0"/>
          </a:p>
        </p:txBody>
      </p:sp>
      <p:sp>
        <p:nvSpPr>
          <p:cNvPr id="2" name="文本框 1">
            <a:extLst>
              <a:ext uri="{FF2B5EF4-FFF2-40B4-BE49-F238E27FC236}">
                <a16:creationId xmlns:a16="http://schemas.microsoft.com/office/drawing/2014/main" id="{D640CB7C-3F6D-1B77-8D2F-4C534E8C030B}"/>
              </a:ext>
            </a:extLst>
          </p:cNvPr>
          <p:cNvSpPr txBox="1"/>
          <p:nvPr/>
        </p:nvSpPr>
        <p:spPr>
          <a:xfrm>
            <a:off x="8453481" y="4366048"/>
            <a:ext cx="3417455" cy="338554"/>
          </a:xfrm>
          <a:prstGeom prst="rect">
            <a:avLst/>
          </a:prstGeom>
          <a:noFill/>
        </p:spPr>
        <p:txBody>
          <a:bodyPr wrap="square">
            <a:spAutoFit/>
          </a:bodyPr>
          <a:lstStyle/>
          <a:p>
            <a:r>
              <a:rPr lang="en-US" altLang="zh-CN" sz="1600" dirty="0"/>
              <a:t>Step=size/2</a:t>
            </a:r>
          </a:p>
        </p:txBody>
      </p:sp>
    </p:spTree>
    <p:extLst>
      <p:ext uri="{BB962C8B-B14F-4D97-AF65-F5344CB8AC3E}">
        <p14:creationId xmlns:p14="http://schemas.microsoft.com/office/powerpoint/2010/main" val="4133840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13BBB-F7BC-1AC6-6E5B-97C78A1D5B56}"/>
            </a:ext>
          </a:extLst>
        </p:cNvPr>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EAEBE65-3F81-DC62-9093-62C384BFE046}"/>
              </a:ext>
            </a:extLst>
          </p:cNvPr>
          <p:cNvGraphicFramePr>
            <a:graphicFrameLocks noGrp="1"/>
          </p:cNvGraphicFramePr>
          <p:nvPr>
            <p:extLst>
              <p:ext uri="{D42A27DB-BD31-4B8C-83A1-F6EECF244321}">
                <p14:modId xmlns:p14="http://schemas.microsoft.com/office/powerpoint/2010/main" val="622392974"/>
              </p:ext>
            </p:extLst>
          </p:nvPr>
        </p:nvGraphicFramePr>
        <p:xfrm>
          <a:off x="0" y="951880"/>
          <a:ext cx="12191996" cy="2021840"/>
        </p:xfrm>
        <a:graphic>
          <a:graphicData uri="http://schemas.openxmlformats.org/drawingml/2006/table">
            <a:tbl>
              <a:tblPr firstRow="1" bandRow="1">
                <a:tableStyleId>{5C22544A-7EE6-4342-B048-85BDC9FD1C3A}</a:tableStyleId>
              </a:tblPr>
              <a:tblGrid>
                <a:gridCol w="792136">
                  <a:extLst>
                    <a:ext uri="{9D8B030D-6E8A-4147-A177-3AD203B41FA5}">
                      <a16:colId xmlns:a16="http://schemas.microsoft.com/office/drawing/2014/main" val="3006295488"/>
                    </a:ext>
                  </a:extLst>
                </a:gridCol>
                <a:gridCol w="786197">
                  <a:extLst>
                    <a:ext uri="{9D8B030D-6E8A-4147-A177-3AD203B41FA5}">
                      <a16:colId xmlns:a16="http://schemas.microsoft.com/office/drawing/2014/main" val="1530784378"/>
                    </a:ext>
                  </a:extLst>
                </a:gridCol>
                <a:gridCol w="786197">
                  <a:extLst>
                    <a:ext uri="{9D8B030D-6E8A-4147-A177-3AD203B41FA5}">
                      <a16:colId xmlns:a16="http://schemas.microsoft.com/office/drawing/2014/main" val="1236781311"/>
                    </a:ext>
                  </a:extLst>
                </a:gridCol>
                <a:gridCol w="786197">
                  <a:extLst>
                    <a:ext uri="{9D8B030D-6E8A-4147-A177-3AD203B41FA5}">
                      <a16:colId xmlns:a16="http://schemas.microsoft.com/office/drawing/2014/main" val="1405514479"/>
                    </a:ext>
                  </a:extLst>
                </a:gridCol>
                <a:gridCol w="786197">
                  <a:extLst>
                    <a:ext uri="{9D8B030D-6E8A-4147-A177-3AD203B41FA5}">
                      <a16:colId xmlns:a16="http://schemas.microsoft.com/office/drawing/2014/main" val="867898647"/>
                    </a:ext>
                  </a:extLst>
                </a:gridCol>
                <a:gridCol w="786197">
                  <a:extLst>
                    <a:ext uri="{9D8B030D-6E8A-4147-A177-3AD203B41FA5}">
                      <a16:colId xmlns:a16="http://schemas.microsoft.com/office/drawing/2014/main" val="1691998802"/>
                    </a:ext>
                  </a:extLst>
                </a:gridCol>
                <a:gridCol w="786197">
                  <a:extLst>
                    <a:ext uri="{9D8B030D-6E8A-4147-A177-3AD203B41FA5}">
                      <a16:colId xmlns:a16="http://schemas.microsoft.com/office/drawing/2014/main" val="615446730"/>
                    </a:ext>
                  </a:extLst>
                </a:gridCol>
                <a:gridCol w="786197">
                  <a:extLst>
                    <a:ext uri="{9D8B030D-6E8A-4147-A177-3AD203B41FA5}">
                      <a16:colId xmlns:a16="http://schemas.microsoft.com/office/drawing/2014/main" val="665380390"/>
                    </a:ext>
                  </a:extLst>
                </a:gridCol>
                <a:gridCol w="786197">
                  <a:extLst>
                    <a:ext uri="{9D8B030D-6E8A-4147-A177-3AD203B41FA5}">
                      <a16:colId xmlns:a16="http://schemas.microsoft.com/office/drawing/2014/main" val="958511272"/>
                    </a:ext>
                  </a:extLst>
                </a:gridCol>
                <a:gridCol w="786197">
                  <a:extLst>
                    <a:ext uri="{9D8B030D-6E8A-4147-A177-3AD203B41FA5}">
                      <a16:colId xmlns:a16="http://schemas.microsoft.com/office/drawing/2014/main" val="1243720472"/>
                    </a:ext>
                  </a:extLst>
                </a:gridCol>
                <a:gridCol w="864819">
                  <a:extLst>
                    <a:ext uri="{9D8B030D-6E8A-4147-A177-3AD203B41FA5}">
                      <a16:colId xmlns:a16="http://schemas.microsoft.com/office/drawing/2014/main" val="1172038717"/>
                    </a:ext>
                  </a:extLst>
                </a:gridCol>
                <a:gridCol w="864817">
                  <a:extLst>
                    <a:ext uri="{9D8B030D-6E8A-4147-A177-3AD203B41FA5}">
                      <a16:colId xmlns:a16="http://schemas.microsoft.com/office/drawing/2014/main" val="279334384"/>
                    </a:ext>
                  </a:extLst>
                </a:gridCol>
                <a:gridCol w="864817">
                  <a:extLst>
                    <a:ext uri="{9D8B030D-6E8A-4147-A177-3AD203B41FA5}">
                      <a16:colId xmlns:a16="http://schemas.microsoft.com/office/drawing/2014/main" val="2725399062"/>
                    </a:ext>
                  </a:extLst>
                </a:gridCol>
                <a:gridCol w="864817">
                  <a:extLst>
                    <a:ext uri="{9D8B030D-6E8A-4147-A177-3AD203B41FA5}">
                      <a16:colId xmlns:a16="http://schemas.microsoft.com/office/drawing/2014/main" val="1249453555"/>
                    </a:ext>
                  </a:extLst>
                </a:gridCol>
                <a:gridCol w="864817">
                  <a:extLst>
                    <a:ext uri="{9D8B030D-6E8A-4147-A177-3AD203B41FA5}">
                      <a16:colId xmlns:a16="http://schemas.microsoft.com/office/drawing/2014/main" val="1880534168"/>
                    </a:ext>
                  </a:extLst>
                </a:gridCol>
              </a:tblGrid>
              <a:tr h="0">
                <a:tc>
                  <a:txBody>
                    <a:bodyPr/>
                    <a:lstStyle/>
                    <a:p>
                      <a:r>
                        <a:rPr lang="en-US" altLang="zh-CN" sz="1400" dirty="0"/>
                        <a:t>FPR</a:t>
                      </a:r>
                      <a:endParaRPr lang="zh-CN" altLang="en-US" sz="1400" dirty="0"/>
                    </a:p>
                  </a:txBody>
                  <a:tcPr marL="88900" marR="88900" marT="88900" marB="88900"/>
                </a:tc>
                <a:tc>
                  <a:txBody>
                    <a:bodyPr/>
                    <a:lstStyle/>
                    <a:p>
                      <a:r>
                        <a:rPr lang="en-US" altLang="zh-CN" sz="1200" dirty="0"/>
                        <a:t>1(step1)</a:t>
                      </a:r>
                      <a:endParaRPr lang="zh-CN" altLang="en-US" sz="1200" dirty="0"/>
                    </a:p>
                  </a:txBody>
                  <a:tcPr marL="88900" marR="88900" marT="88900" marB="88900"/>
                </a:tc>
                <a:tc>
                  <a:txBody>
                    <a:bodyPr/>
                    <a:lstStyle/>
                    <a:p>
                      <a:r>
                        <a:rPr lang="en-US" altLang="zh-CN" sz="1200" dirty="0"/>
                        <a:t>3(step1)</a:t>
                      </a:r>
                      <a:endParaRPr lang="zh-CN" altLang="en-US" sz="1200" dirty="0"/>
                    </a:p>
                  </a:txBody>
                  <a:tcPr marL="88900" marR="88900" marT="88900" marB="88900"/>
                </a:tc>
                <a:tc>
                  <a:txBody>
                    <a:bodyPr/>
                    <a:lstStyle/>
                    <a:p>
                      <a:r>
                        <a:rPr lang="en-US" altLang="zh-CN" sz="1200" dirty="0"/>
                        <a:t>3(step3)</a:t>
                      </a:r>
                      <a:endParaRPr lang="zh-CN" altLang="en-US" sz="1200" dirty="0"/>
                    </a:p>
                  </a:txBody>
                  <a:tcPr marL="88900" marR="88900" marT="88900" marB="88900"/>
                </a:tc>
                <a:tc>
                  <a:txBody>
                    <a:bodyPr/>
                    <a:lstStyle/>
                    <a:p>
                      <a:r>
                        <a:rPr lang="en-US" altLang="zh-CN" sz="1200" dirty="0"/>
                        <a:t>5(step1)</a:t>
                      </a:r>
                      <a:endParaRPr lang="zh-CN" altLang="en-US" sz="1200" dirty="0"/>
                    </a:p>
                  </a:txBody>
                  <a:tcPr marL="88900" marR="88900" marT="88900" marB="88900">
                    <a:solidFill>
                      <a:srgbClr val="FFC000"/>
                    </a:solidFill>
                  </a:tcPr>
                </a:tc>
                <a:tc>
                  <a:txBody>
                    <a:bodyPr/>
                    <a:lstStyle/>
                    <a:p>
                      <a:r>
                        <a:rPr lang="en-US" altLang="zh-CN" sz="1200" dirty="0"/>
                        <a:t>5(step3)</a:t>
                      </a:r>
                      <a:endParaRPr lang="zh-CN" altLang="en-US" sz="1200" dirty="0"/>
                    </a:p>
                  </a:txBody>
                  <a:tcPr marL="88900" marR="88900" marT="88900" marB="88900"/>
                </a:tc>
                <a:tc>
                  <a:txBody>
                    <a:bodyPr/>
                    <a:lstStyle/>
                    <a:p>
                      <a:r>
                        <a:rPr lang="en-US" altLang="zh-CN" sz="1200" dirty="0"/>
                        <a:t>5(step5)</a:t>
                      </a:r>
                      <a:endParaRPr lang="zh-CN" altLang="en-US" sz="1200" dirty="0"/>
                    </a:p>
                  </a:txBody>
                  <a:tcPr marL="88900" marR="88900" marT="88900" marB="88900"/>
                </a:tc>
                <a:tc>
                  <a:txBody>
                    <a:bodyPr/>
                    <a:lstStyle/>
                    <a:p>
                      <a:r>
                        <a:rPr lang="en-US" altLang="zh-CN" sz="1200" dirty="0">
                          <a:solidFill>
                            <a:schemeClr val="bg1"/>
                          </a:solidFill>
                        </a:rPr>
                        <a:t>7(step1)</a:t>
                      </a:r>
                      <a:endParaRPr lang="zh-CN" altLang="en-US" sz="1200" dirty="0">
                        <a:solidFill>
                          <a:schemeClr val="bg1"/>
                        </a:solidFill>
                      </a:endParaRPr>
                    </a:p>
                  </a:txBody>
                  <a:tcPr marL="88900" marR="88900" marT="88900" marB="88900">
                    <a:solidFill>
                      <a:srgbClr val="FFC000"/>
                    </a:solidFill>
                  </a:tcPr>
                </a:tc>
                <a:tc>
                  <a:txBody>
                    <a:bodyPr/>
                    <a:lstStyle/>
                    <a:p>
                      <a:r>
                        <a:rPr lang="en-US" altLang="zh-CN" sz="1200" dirty="0"/>
                        <a:t>7(step4)</a:t>
                      </a:r>
                      <a:endParaRPr lang="zh-CN" altLang="en-US" sz="1200" dirty="0"/>
                    </a:p>
                  </a:txBody>
                  <a:tcPr marL="88900" marR="88900" marT="88900" marB="88900"/>
                </a:tc>
                <a:tc>
                  <a:txBody>
                    <a:bodyPr/>
                    <a:lstStyle/>
                    <a:p>
                      <a:r>
                        <a:rPr lang="en-US" altLang="zh-CN" sz="1200" dirty="0"/>
                        <a:t>7(step7)</a:t>
                      </a:r>
                      <a:endParaRPr lang="zh-CN" altLang="en-US" sz="1200" dirty="0"/>
                    </a:p>
                  </a:txBody>
                  <a:tcPr marL="88900" marR="88900" marT="88900" marB="88900"/>
                </a:tc>
                <a:tc>
                  <a:txBody>
                    <a:bodyPr/>
                    <a:lstStyle/>
                    <a:p>
                      <a:r>
                        <a:rPr lang="en-US" altLang="zh-CN" sz="1200" dirty="0">
                          <a:solidFill>
                            <a:schemeClr val="accent4">
                              <a:lumMod val="75000"/>
                            </a:schemeClr>
                          </a:solidFill>
                        </a:rPr>
                        <a:t>10(step1)</a:t>
                      </a:r>
                      <a:endParaRPr lang="zh-CN" altLang="en-US" sz="1200" dirty="0">
                        <a:solidFill>
                          <a:schemeClr val="accent4">
                            <a:lumMod val="75000"/>
                          </a:schemeClr>
                        </a:solidFill>
                      </a:endParaRPr>
                    </a:p>
                  </a:txBody>
                  <a:tcPr marL="88900" marR="88900" marT="88900" marB="889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14(step1)</a:t>
                      </a:r>
                      <a:endParaRPr lang="zh-CN" altLang="en-US" sz="1200" dirty="0"/>
                    </a:p>
                  </a:txBody>
                  <a:tcPr marL="88900" marR="88900" marT="88900" marB="88900">
                    <a:solidFill>
                      <a:schemeClr val="accent2"/>
                    </a:solidFill>
                  </a:tcPr>
                </a:tc>
                <a:tc>
                  <a:txBody>
                    <a:bodyPr/>
                    <a:lstStyle/>
                    <a:p>
                      <a:r>
                        <a:rPr lang="en-US" altLang="zh-CN" sz="1200" dirty="0"/>
                        <a:t>15(step1)</a:t>
                      </a:r>
                      <a:endParaRPr lang="zh-CN" altLang="en-US" sz="1200" dirty="0"/>
                    </a:p>
                  </a:txBody>
                  <a:tcPr marL="88900" marR="88900" marT="88900" marB="88900">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16(step1)</a:t>
                      </a:r>
                      <a:endParaRPr lang="zh-CN" altLang="en-US" sz="1200" dirty="0"/>
                    </a:p>
                  </a:txBody>
                  <a:tcPr marL="88900" marR="88900" marT="88900" marB="88900">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17(step1)</a:t>
                      </a:r>
                      <a:endParaRPr lang="zh-CN" altLang="en-US" sz="1200" dirty="0"/>
                    </a:p>
                  </a:txBody>
                  <a:tcPr marL="88900" marR="88900" marT="88900" marB="88900">
                    <a:solidFill>
                      <a:schemeClr val="accent2"/>
                    </a:solidFill>
                  </a:tcPr>
                </a:tc>
                <a:extLst>
                  <a:ext uri="{0D108BD9-81ED-4DB2-BD59-A6C34878D82A}">
                    <a16:rowId xmlns:a16="http://schemas.microsoft.com/office/drawing/2014/main" val="4196889645"/>
                  </a:ext>
                </a:extLst>
              </a:tr>
              <a:tr h="0">
                <a:tc>
                  <a:txBody>
                    <a:bodyPr/>
                    <a:lstStyle/>
                    <a:p>
                      <a:r>
                        <a:rPr lang="en-US" altLang="zh-CN" sz="1200" dirty="0"/>
                        <a:t>Basic </a:t>
                      </a:r>
                    </a:p>
                    <a:p>
                      <a:r>
                        <a:rPr lang="en-US" altLang="zh-CN" sz="1200" dirty="0"/>
                        <a:t>features</a:t>
                      </a:r>
                      <a:endParaRPr lang="zh-CN" altLang="en-US" sz="1200" dirty="0"/>
                    </a:p>
                  </a:txBody>
                  <a:tcPr marL="88900" marR="88900" marT="88900" marB="88900"/>
                </a:tc>
                <a:tc>
                  <a:txBody>
                    <a:bodyPr/>
                    <a:lstStyle/>
                    <a:p>
                      <a:r>
                        <a:rPr lang="en-US" altLang="zh-CN" sz="1400" dirty="0"/>
                        <a:t>0.277</a:t>
                      </a:r>
                      <a:endParaRPr lang="zh-CN" altLang="en-US" sz="1400" dirty="0"/>
                    </a:p>
                  </a:txBody>
                  <a:tcPr marL="88900" marR="88900" marT="88900" marB="88900"/>
                </a:tc>
                <a:tc>
                  <a:txBody>
                    <a:bodyPr/>
                    <a:lstStyle/>
                    <a:p>
                      <a:r>
                        <a:rPr lang="en-US" altLang="zh-CN" sz="1400" dirty="0"/>
                        <a:t>0.195</a:t>
                      </a:r>
                      <a:endParaRPr lang="zh-CN" altLang="en-US" sz="1400" dirty="0"/>
                    </a:p>
                  </a:txBody>
                  <a:tcPr marL="88900" marR="88900" marT="88900" marB="88900"/>
                </a:tc>
                <a:tc>
                  <a:txBody>
                    <a:bodyPr/>
                    <a:lstStyle/>
                    <a:p>
                      <a:r>
                        <a:rPr lang="en-US" altLang="zh-CN" sz="1400" dirty="0"/>
                        <a:t>0.190</a:t>
                      </a:r>
                      <a:endParaRPr lang="zh-CN" altLang="en-US" sz="1400" dirty="0"/>
                    </a:p>
                  </a:txBody>
                  <a:tcPr marL="88900" marR="88900" marT="88900" marB="88900"/>
                </a:tc>
                <a:tc>
                  <a:txBody>
                    <a:bodyPr/>
                    <a:lstStyle/>
                    <a:p>
                      <a:r>
                        <a:rPr lang="en-US" altLang="zh-CN" sz="1400" dirty="0"/>
                        <a:t>0.164</a:t>
                      </a:r>
                      <a:endParaRPr lang="zh-CN" altLang="en-US" sz="1400" dirty="0"/>
                    </a:p>
                  </a:txBody>
                  <a:tcPr marL="88900" marR="88900" marT="88900" marB="88900">
                    <a:solidFill>
                      <a:srgbClr val="FFC000"/>
                    </a:solidFill>
                  </a:tcPr>
                </a:tc>
                <a:tc>
                  <a:txBody>
                    <a:bodyPr/>
                    <a:lstStyle/>
                    <a:p>
                      <a:r>
                        <a:rPr lang="en-US" altLang="zh-CN" sz="1400" dirty="0"/>
                        <a:t>0.181</a:t>
                      </a:r>
                      <a:endParaRPr lang="zh-CN" altLang="en-US" sz="1400" dirty="0"/>
                    </a:p>
                  </a:txBody>
                  <a:tcPr marL="88900" marR="88900" marT="88900" marB="88900"/>
                </a:tc>
                <a:tc>
                  <a:txBody>
                    <a:bodyPr/>
                    <a:lstStyle/>
                    <a:p>
                      <a:r>
                        <a:rPr lang="en-US" altLang="zh-CN" sz="1400" dirty="0"/>
                        <a:t>0.173</a:t>
                      </a:r>
                      <a:endParaRPr lang="zh-CN" altLang="en-US" sz="1400" dirty="0"/>
                    </a:p>
                  </a:txBody>
                  <a:tcPr marL="88900" marR="88900" marT="88900" marB="88900"/>
                </a:tc>
                <a:tc>
                  <a:txBody>
                    <a:bodyPr/>
                    <a:lstStyle/>
                    <a:p>
                      <a:r>
                        <a:rPr lang="en-US" altLang="zh-CN" sz="1400" dirty="0"/>
                        <a:t>0.137</a:t>
                      </a:r>
                      <a:endParaRPr lang="zh-CN" altLang="en-US" sz="1400" dirty="0"/>
                    </a:p>
                  </a:txBody>
                  <a:tcPr marL="88900" marR="88900" marT="88900" marB="88900">
                    <a:solidFill>
                      <a:srgbClr val="FFC000"/>
                    </a:solidFill>
                  </a:tcPr>
                </a:tc>
                <a:tc>
                  <a:txBody>
                    <a:bodyPr/>
                    <a:lstStyle/>
                    <a:p>
                      <a:r>
                        <a:rPr lang="en-US" altLang="zh-CN" sz="1400" dirty="0"/>
                        <a:t>0.189</a:t>
                      </a:r>
                      <a:endParaRPr lang="zh-CN" altLang="en-US" sz="1400" dirty="0"/>
                    </a:p>
                  </a:txBody>
                  <a:tcPr marL="88900" marR="88900" marT="88900" marB="88900"/>
                </a:tc>
                <a:tc>
                  <a:txBody>
                    <a:bodyPr/>
                    <a:lstStyle/>
                    <a:p>
                      <a:r>
                        <a:rPr lang="en-US" altLang="zh-CN" sz="1400" dirty="0"/>
                        <a:t>0.148</a:t>
                      </a:r>
                      <a:endParaRPr lang="zh-CN" altLang="en-US" sz="1400" dirty="0"/>
                    </a:p>
                  </a:txBody>
                  <a:tcPr marL="88900" marR="88900" marT="88900" marB="88900"/>
                </a:tc>
                <a:tc>
                  <a:txBody>
                    <a:bodyPr/>
                    <a:lstStyle/>
                    <a:p>
                      <a:r>
                        <a:rPr lang="en-US" altLang="zh-CN" sz="1400"/>
                        <a:t>0.083</a:t>
                      </a:r>
                      <a:endParaRPr lang="zh-CN" altLang="en-US" sz="1400" dirty="0"/>
                    </a:p>
                  </a:txBody>
                  <a:tcPr marL="88900" marR="88900" marT="88900" marB="88900"/>
                </a:tc>
                <a:tc>
                  <a:txBody>
                    <a:bodyPr/>
                    <a:lstStyle/>
                    <a:p>
                      <a:r>
                        <a:rPr lang="en-US" altLang="zh-CN" sz="1400" dirty="0"/>
                        <a:t>0.058</a:t>
                      </a:r>
                      <a:endParaRPr lang="zh-CN" altLang="en-US" sz="1400" dirty="0"/>
                    </a:p>
                  </a:txBody>
                  <a:tcPr marL="88900" marR="88900" marT="88900" marB="88900">
                    <a:solidFill>
                      <a:schemeClr val="accent2"/>
                    </a:solidFill>
                  </a:tcPr>
                </a:tc>
                <a:tc>
                  <a:txBody>
                    <a:bodyPr/>
                    <a:lstStyle/>
                    <a:p>
                      <a:r>
                        <a:rPr lang="en-US" altLang="zh-CN" sz="1400" dirty="0"/>
                        <a:t>0.081</a:t>
                      </a:r>
                      <a:endParaRPr lang="zh-CN" altLang="en-US" sz="1400" dirty="0"/>
                    </a:p>
                  </a:txBody>
                  <a:tcPr marL="88900" marR="88900" marT="88900" marB="88900">
                    <a:solidFill>
                      <a:schemeClr val="accent2"/>
                    </a:solidFill>
                  </a:tcPr>
                </a:tc>
                <a:tc>
                  <a:txBody>
                    <a:bodyPr/>
                    <a:lstStyle/>
                    <a:p>
                      <a:r>
                        <a:rPr lang="en-US" altLang="zh-CN" sz="1400" dirty="0">
                          <a:solidFill>
                            <a:schemeClr val="tx1"/>
                          </a:solidFill>
                        </a:rPr>
                        <a:t>0.057</a:t>
                      </a:r>
                      <a:endParaRPr lang="zh-CN" altLang="en-US" sz="1400" dirty="0">
                        <a:solidFill>
                          <a:schemeClr val="tx1"/>
                        </a:solidFill>
                      </a:endParaRPr>
                    </a:p>
                  </a:txBody>
                  <a:tcPr marL="88900" marR="88900" marT="88900" marB="88900">
                    <a:solidFill>
                      <a:schemeClr val="accent2"/>
                    </a:solidFill>
                  </a:tcPr>
                </a:tc>
                <a:tc>
                  <a:txBody>
                    <a:bodyPr/>
                    <a:lstStyle/>
                    <a:p>
                      <a:r>
                        <a:rPr lang="en-US" altLang="zh-CN" sz="1400" dirty="0"/>
                        <a:t>0.053</a:t>
                      </a:r>
                      <a:endParaRPr lang="zh-CN" altLang="en-US" sz="1400" dirty="0"/>
                    </a:p>
                  </a:txBody>
                  <a:tcPr marL="88900" marR="88900" marT="88900" marB="88900">
                    <a:solidFill>
                      <a:schemeClr val="accent2"/>
                    </a:solidFill>
                  </a:tcPr>
                </a:tc>
                <a:extLst>
                  <a:ext uri="{0D108BD9-81ED-4DB2-BD59-A6C34878D82A}">
                    <a16:rowId xmlns:a16="http://schemas.microsoft.com/office/drawing/2014/main" val="2957060858"/>
                  </a:ext>
                </a:extLst>
              </a:tr>
              <a:tr h="0">
                <a:tc>
                  <a:txBody>
                    <a:bodyPr/>
                    <a:lstStyle/>
                    <a:p>
                      <a:r>
                        <a:rPr lang="en-US" altLang="zh-CN" sz="1200" dirty="0"/>
                        <a:t>Graph </a:t>
                      </a:r>
                    </a:p>
                    <a:p>
                      <a:r>
                        <a:rPr lang="en-US" altLang="zh-CN" sz="1200" dirty="0"/>
                        <a:t>features</a:t>
                      </a:r>
                      <a:endParaRPr lang="zh-CN" altLang="en-US" sz="1200" dirty="0"/>
                    </a:p>
                  </a:txBody>
                  <a:tcPr marL="88900" marR="88900" marT="88900" marB="88900"/>
                </a:tc>
                <a:tc>
                  <a:txBody>
                    <a:bodyPr/>
                    <a:lstStyle/>
                    <a:p>
                      <a:r>
                        <a:rPr lang="en-US" altLang="zh-CN" sz="1400" dirty="0"/>
                        <a:t>0.266</a:t>
                      </a:r>
                      <a:endParaRPr lang="zh-CN" altLang="en-US" sz="1400" dirty="0"/>
                    </a:p>
                  </a:txBody>
                  <a:tcPr marL="88900" marR="88900" marT="88900" marB="88900"/>
                </a:tc>
                <a:tc>
                  <a:txBody>
                    <a:bodyPr/>
                    <a:lstStyle/>
                    <a:p>
                      <a:r>
                        <a:rPr lang="en-US" altLang="zh-CN" sz="1400" dirty="0"/>
                        <a:t>0.134</a:t>
                      </a:r>
                      <a:endParaRPr lang="zh-CN" altLang="en-US" sz="1400" dirty="0"/>
                    </a:p>
                  </a:txBody>
                  <a:tcPr marL="88900" marR="88900" marT="88900" marB="88900"/>
                </a:tc>
                <a:tc>
                  <a:txBody>
                    <a:bodyPr/>
                    <a:lstStyle/>
                    <a:p>
                      <a:r>
                        <a:rPr lang="en-US" altLang="zh-CN" sz="1400" dirty="0"/>
                        <a:t>0.146</a:t>
                      </a:r>
                      <a:endParaRPr lang="zh-CN" altLang="en-US" sz="1400" dirty="0"/>
                    </a:p>
                  </a:txBody>
                  <a:tcPr marL="88900" marR="88900" marT="88900" marB="88900"/>
                </a:tc>
                <a:tc>
                  <a:txBody>
                    <a:bodyPr/>
                    <a:lstStyle/>
                    <a:p>
                      <a:r>
                        <a:rPr lang="en-US" altLang="zh-CN" sz="1400" dirty="0"/>
                        <a:t>0.116</a:t>
                      </a:r>
                      <a:endParaRPr lang="zh-CN" altLang="en-US" sz="1400" dirty="0"/>
                    </a:p>
                  </a:txBody>
                  <a:tcPr marL="88900" marR="88900" marT="88900" marB="88900">
                    <a:solidFill>
                      <a:srgbClr val="FFC000"/>
                    </a:solidFill>
                  </a:tcPr>
                </a:tc>
                <a:tc>
                  <a:txBody>
                    <a:bodyPr/>
                    <a:lstStyle/>
                    <a:p>
                      <a:r>
                        <a:rPr lang="en-US" altLang="zh-CN" sz="1400" dirty="0"/>
                        <a:t>0.099</a:t>
                      </a:r>
                      <a:endParaRPr lang="zh-CN" altLang="en-US" sz="1400" dirty="0"/>
                    </a:p>
                  </a:txBody>
                  <a:tcPr marL="88900" marR="88900" marT="88900" marB="88900"/>
                </a:tc>
                <a:tc>
                  <a:txBody>
                    <a:bodyPr/>
                    <a:lstStyle/>
                    <a:p>
                      <a:r>
                        <a:rPr lang="en-US" altLang="zh-CN" sz="1400" dirty="0"/>
                        <a:t>0.113</a:t>
                      </a:r>
                      <a:endParaRPr lang="zh-CN" altLang="en-US" sz="1400" dirty="0"/>
                    </a:p>
                  </a:txBody>
                  <a:tcPr marL="88900" marR="88900" marT="88900" marB="88900"/>
                </a:tc>
                <a:tc>
                  <a:txBody>
                    <a:bodyPr/>
                    <a:lstStyle/>
                    <a:p>
                      <a:r>
                        <a:rPr lang="en-US" altLang="zh-CN" sz="1400" dirty="0"/>
                        <a:t>0.068</a:t>
                      </a:r>
                      <a:endParaRPr lang="zh-CN" altLang="en-US" sz="1400" dirty="0"/>
                    </a:p>
                  </a:txBody>
                  <a:tcPr marL="88900" marR="88900" marT="88900" marB="88900">
                    <a:solidFill>
                      <a:srgbClr val="FFC000"/>
                    </a:solidFill>
                  </a:tcPr>
                </a:tc>
                <a:tc>
                  <a:txBody>
                    <a:bodyPr/>
                    <a:lstStyle/>
                    <a:p>
                      <a:r>
                        <a:rPr lang="en-US" altLang="zh-CN" sz="1400" dirty="0"/>
                        <a:t>0.113</a:t>
                      </a:r>
                      <a:endParaRPr lang="zh-CN" altLang="en-US" sz="1400" dirty="0"/>
                    </a:p>
                  </a:txBody>
                  <a:tcPr marL="88900" marR="88900" marT="88900" marB="88900"/>
                </a:tc>
                <a:tc>
                  <a:txBody>
                    <a:bodyPr/>
                    <a:lstStyle/>
                    <a:p>
                      <a:r>
                        <a:rPr lang="en-US" altLang="zh-CN" sz="1400" dirty="0"/>
                        <a:t>0.065</a:t>
                      </a:r>
                      <a:endParaRPr lang="zh-CN" altLang="en-US" sz="1400" dirty="0"/>
                    </a:p>
                  </a:txBody>
                  <a:tcPr marL="88900" marR="88900" marT="88900" marB="88900"/>
                </a:tc>
                <a:tc>
                  <a:txBody>
                    <a:bodyPr/>
                    <a:lstStyle/>
                    <a:p>
                      <a:r>
                        <a:rPr lang="en-US" altLang="zh-CN" sz="1400" dirty="0"/>
                        <a:t>0.054</a:t>
                      </a:r>
                      <a:endParaRPr lang="zh-CN" altLang="en-US" sz="1400" dirty="0"/>
                    </a:p>
                  </a:txBody>
                  <a:tcPr marL="88900" marR="88900" marT="88900" marB="88900"/>
                </a:tc>
                <a:tc>
                  <a:txBody>
                    <a:bodyPr/>
                    <a:lstStyle/>
                    <a:p>
                      <a:r>
                        <a:rPr lang="en-US" altLang="zh-CN" sz="1400" dirty="0">
                          <a:solidFill>
                            <a:schemeClr val="tx1"/>
                          </a:solidFill>
                        </a:rPr>
                        <a:t>0.021</a:t>
                      </a:r>
                      <a:endParaRPr lang="zh-CN" altLang="en-US" sz="1400" dirty="0">
                        <a:solidFill>
                          <a:schemeClr val="tx1"/>
                        </a:solidFill>
                      </a:endParaRPr>
                    </a:p>
                  </a:txBody>
                  <a:tcPr marL="88900" marR="88900" marT="88900" marB="88900">
                    <a:solidFill>
                      <a:schemeClr val="accent2"/>
                    </a:solidFill>
                  </a:tcPr>
                </a:tc>
                <a:tc>
                  <a:txBody>
                    <a:bodyPr/>
                    <a:lstStyle/>
                    <a:p>
                      <a:r>
                        <a:rPr lang="en-US" altLang="zh-CN" sz="1400" dirty="0"/>
                        <a:t>0.028</a:t>
                      </a:r>
                      <a:endParaRPr lang="zh-CN" altLang="en-US" sz="1400" dirty="0"/>
                    </a:p>
                  </a:txBody>
                  <a:tcPr marL="88900" marR="88900" marT="88900" marB="88900">
                    <a:solidFill>
                      <a:schemeClr val="accent2"/>
                    </a:solidFill>
                  </a:tcPr>
                </a:tc>
                <a:tc>
                  <a:txBody>
                    <a:bodyPr/>
                    <a:lstStyle/>
                    <a:p>
                      <a:r>
                        <a:rPr lang="en-US" altLang="zh-CN" sz="1400" dirty="0"/>
                        <a:t>0.023</a:t>
                      </a:r>
                      <a:endParaRPr lang="zh-CN" altLang="en-US" sz="1400" dirty="0"/>
                    </a:p>
                  </a:txBody>
                  <a:tcPr marL="88900" marR="88900" marT="88900" marB="88900">
                    <a:solidFill>
                      <a:schemeClr val="accent2"/>
                    </a:solidFill>
                  </a:tcPr>
                </a:tc>
                <a:tc>
                  <a:txBody>
                    <a:bodyPr/>
                    <a:lstStyle/>
                    <a:p>
                      <a:r>
                        <a:rPr lang="en-US" altLang="zh-CN" sz="1400" dirty="0"/>
                        <a:t>0.016</a:t>
                      </a:r>
                      <a:endParaRPr lang="zh-CN" altLang="en-US" sz="1400" dirty="0"/>
                    </a:p>
                  </a:txBody>
                  <a:tcPr marL="88900" marR="88900" marT="88900" marB="88900">
                    <a:solidFill>
                      <a:schemeClr val="accent2"/>
                    </a:solidFill>
                  </a:tcPr>
                </a:tc>
                <a:extLst>
                  <a:ext uri="{0D108BD9-81ED-4DB2-BD59-A6C34878D82A}">
                    <a16:rowId xmlns:a16="http://schemas.microsoft.com/office/drawing/2014/main" val="2239223491"/>
                  </a:ext>
                </a:extLst>
              </a:tr>
              <a:tr h="0">
                <a:tc>
                  <a:txBody>
                    <a:bodyPr/>
                    <a:lstStyle/>
                    <a:p>
                      <a:r>
                        <a:rPr lang="en-US" altLang="zh-CN" sz="1200" b="1" dirty="0"/>
                        <a:t>Both </a:t>
                      </a:r>
                    </a:p>
                    <a:p>
                      <a:r>
                        <a:rPr lang="en-US" altLang="zh-CN" sz="1200" b="1" dirty="0"/>
                        <a:t>features</a:t>
                      </a:r>
                      <a:endParaRPr lang="zh-CN" altLang="en-US" sz="1200" b="1" dirty="0"/>
                    </a:p>
                  </a:txBody>
                  <a:tcPr marL="88900" marR="88900" marT="88900" marB="88900"/>
                </a:tc>
                <a:tc>
                  <a:txBody>
                    <a:bodyPr/>
                    <a:lstStyle/>
                    <a:p>
                      <a:r>
                        <a:rPr lang="en-US" altLang="zh-CN" sz="1400" dirty="0"/>
                        <a:t>0.276</a:t>
                      </a:r>
                      <a:endParaRPr lang="zh-CN" altLang="en-US" sz="1400" dirty="0"/>
                    </a:p>
                  </a:txBody>
                  <a:tcPr marL="88900" marR="88900" marT="88900" marB="88900"/>
                </a:tc>
                <a:tc>
                  <a:txBody>
                    <a:bodyPr/>
                    <a:lstStyle/>
                    <a:p>
                      <a:r>
                        <a:rPr lang="en-US" altLang="zh-CN" sz="1400" dirty="0"/>
                        <a:t>0.125</a:t>
                      </a:r>
                      <a:endParaRPr lang="zh-CN" altLang="en-US" sz="1400" dirty="0"/>
                    </a:p>
                  </a:txBody>
                  <a:tcPr marL="88900" marR="88900" marT="88900" marB="88900"/>
                </a:tc>
                <a:tc>
                  <a:txBody>
                    <a:bodyPr/>
                    <a:lstStyle/>
                    <a:p>
                      <a:r>
                        <a:rPr lang="en-US" altLang="zh-CN" sz="1400" dirty="0"/>
                        <a:t>0.134</a:t>
                      </a:r>
                      <a:endParaRPr lang="zh-CN" altLang="en-US" sz="1400" dirty="0"/>
                    </a:p>
                  </a:txBody>
                  <a:tcPr marL="88900" marR="88900" marT="88900" marB="88900"/>
                </a:tc>
                <a:tc>
                  <a:txBody>
                    <a:bodyPr/>
                    <a:lstStyle/>
                    <a:p>
                      <a:r>
                        <a:rPr lang="en-US" altLang="zh-CN" sz="1400" b="1" u="sng" dirty="0"/>
                        <a:t>0.088</a:t>
                      </a:r>
                      <a:endParaRPr lang="zh-CN" altLang="en-US" sz="1400" b="1" u="sng" dirty="0"/>
                    </a:p>
                  </a:txBody>
                  <a:tcPr marL="88900" marR="88900" marT="88900" marB="88900">
                    <a:solidFill>
                      <a:srgbClr val="FFC000"/>
                    </a:solidFill>
                  </a:tcPr>
                </a:tc>
                <a:tc>
                  <a:txBody>
                    <a:bodyPr/>
                    <a:lstStyle/>
                    <a:p>
                      <a:r>
                        <a:rPr lang="en-US" altLang="zh-CN" sz="1400" dirty="0"/>
                        <a:t>0.117</a:t>
                      </a:r>
                      <a:endParaRPr lang="zh-CN" altLang="en-US" sz="1400" dirty="0"/>
                    </a:p>
                  </a:txBody>
                  <a:tcPr marL="88900" marR="88900" marT="88900" marB="88900"/>
                </a:tc>
                <a:tc>
                  <a:txBody>
                    <a:bodyPr/>
                    <a:lstStyle/>
                    <a:p>
                      <a:r>
                        <a:rPr lang="en-US" altLang="zh-CN" sz="1400" dirty="0"/>
                        <a:t>0.110</a:t>
                      </a:r>
                      <a:endParaRPr lang="zh-CN" altLang="en-US" sz="1400" dirty="0"/>
                    </a:p>
                  </a:txBody>
                  <a:tcPr marL="88900" marR="88900" marT="88900" marB="88900"/>
                </a:tc>
                <a:tc>
                  <a:txBody>
                    <a:bodyPr/>
                    <a:lstStyle/>
                    <a:p>
                      <a:r>
                        <a:rPr lang="en-US" altLang="zh-CN" sz="1400" b="1" u="sng" dirty="0">
                          <a:solidFill>
                            <a:schemeClr val="tx1"/>
                          </a:solidFill>
                        </a:rPr>
                        <a:t>0.064</a:t>
                      </a:r>
                      <a:endParaRPr lang="zh-CN" altLang="en-US" sz="1400" b="1" u="sng" dirty="0">
                        <a:solidFill>
                          <a:schemeClr val="tx1"/>
                        </a:solidFill>
                      </a:endParaRPr>
                    </a:p>
                  </a:txBody>
                  <a:tcPr marL="88900" marR="88900" marT="88900" marB="88900">
                    <a:solidFill>
                      <a:srgbClr val="FFC000"/>
                    </a:solidFill>
                  </a:tcPr>
                </a:tc>
                <a:tc>
                  <a:txBody>
                    <a:bodyPr/>
                    <a:lstStyle/>
                    <a:p>
                      <a:r>
                        <a:rPr lang="en-US" altLang="zh-CN" sz="1400" dirty="0"/>
                        <a:t>0.110</a:t>
                      </a:r>
                      <a:endParaRPr lang="zh-CN" altLang="en-US" sz="1400" dirty="0"/>
                    </a:p>
                  </a:txBody>
                  <a:tcPr marL="88900" marR="88900" marT="88900" marB="88900"/>
                </a:tc>
                <a:tc>
                  <a:txBody>
                    <a:bodyPr/>
                    <a:lstStyle/>
                    <a:p>
                      <a:r>
                        <a:rPr lang="en-US" altLang="zh-CN" sz="1400" dirty="0"/>
                        <a:t>0.082</a:t>
                      </a:r>
                      <a:endParaRPr lang="zh-CN" altLang="en-US" sz="1400" dirty="0"/>
                    </a:p>
                  </a:txBody>
                  <a:tcPr marL="88900" marR="88900" marT="88900" marB="88900"/>
                </a:tc>
                <a:tc>
                  <a:txBody>
                    <a:bodyPr/>
                    <a:lstStyle/>
                    <a:p>
                      <a:r>
                        <a:rPr lang="en-US" altLang="zh-CN" sz="1400" dirty="0"/>
                        <a:t>0.035</a:t>
                      </a:r>
                      <a:endParaRPr lang="zh-CN" altLang="en-US" sz="1400" dirty="0"/>
                    </a:p>
                  </a:txBody>
                  <a:tcPr marL="88900" marR="88900" marT="88900" marB="88900"/>
                </a:tc>
                <a:tc>
                  <a:txBody>
                    <a:bodyPr/>
                    <a:lstStyle/>
                    <a:p>
                      <a:r>
                        <a:rPr lang="en-US" altLang="zh-CN" sz="1400" b="1" u="sng" dirty="0">
                          <a:solidFill>
                            <a:schemeClr val="tx1"/>
                          </a:solidFill>
                        </a:rPr>
                        <a:t>0.014</a:t>
                      </a:r>
                      <a:endParaRPr lang="zh-CN" altLang="en-US" sz="1400" b="1" u="sng" dirty="0">
                        <a:solidFill>
                          <a:schemeClr val="tx1"/>
                        </a:solidFill>
                      </a:endParaRPr>
                    </a:p>
                  </a:txBody>
                  <a:tcPr marL="88900" marR="88900" marT="88900" marB="88900">
                    <a:solidFill>
                      <a:schemeClr val="accent2"/>
                    </a:solidFill>
                  </a:tcPr>
                </a:tc>
                <a:tc>
                  <a:txBody>
                    <a:bodyPr/>
                    <a:lstStyle/>
                    <a:p>
                      <a:r>
                        <a:rPr lang="en-US" altLang="zh-CN" sz="1400" b="1" u="sng" dirty="0">
                          <a:solidFill>
                            <a:schemeClr val="tx2"/>
                          </a:solidFill>
                        </a:rPr>
                        <a:t>0.010</a:t>
                      </a:r>
                      <a:endParaRPr lang="zh-CN" altLang="en-US" sz="1400" b="1" u="sng" dirty="0">
                        <a:solidFill>
                          <a:schemeClr val="tx2"/>
                        </a:solidFill>
                      </a:endParaRPr>
                    </a:p>
                  </a:txBody>
                  <a:tcPr marL="88900" marR="88900" marT="88900" marB="88900">
                    <a:solidFill>
                      <a:schemeClr val="accent2"/>
                    </a:solidFill>
                  </a:tcPr>
                </a:tc>
                <a:tc>
                  <a:txBody>
                    <a:bodyPr/>
                    <a:lstStyle/>
                    <a:p>
                      <a:r>
                        <a:rPr lang="en-US" altLang="zh-CN" sz="1400" dirty="0"/>
                        <a:t>0.012</a:t>
                      </a:r>
                      <a:endParaRPr lang="zh-CN" altLang="en-US" sz="1400" dirty="0"/>
                    </a:p>
                  </a:txBody>
                  <a:tcPr marL="88900" marR="88900" marT="88900" marB="88900">
                    <a:solidFill>
                      <a:schemeClr val="accent2"/>
                    </a:solidFill>
                  </a:tcPr>
                </a:tc>
                <a:tc>
                  <a:txBody>
                    <a:bodyPr/>
                    <a:lstStyle/>
                    <a:p>
                      <a:r>
                        <a:rPr lang="en-US" altLang="zh-CN" sz="1400" dirty="0"/>
                        <a:t>0.011</a:t>
                      </a:r>
                      <a:endParaRPr lang="zh-CN" altLang="en-US" sz="1400" dirty="0"/>
                    </a:p>
                  </a:txBody>
                  <a:tcPr marL="88900" marR="88900" marT="88900" marB="88900">
                    <a:solidFill>
                      <a:schemeClr val="accent2"/>
                    </a:solidFill>
                  </a:tcPr>
                </a:tc>
                <a:extLst>
                  <a:ext uri="{0D108BD9-81ED-4DB2-BD59-A6C34878D82A}">
                    <a16:rowId xmlns:a16="http://schemas.microsoft.com/office/drawing/2014/main" val="1791445874"/>
                  </a:ext>
                </a:extLst>
              </a:tr>
            </a:tbl>
          </a:graphicData>
        </a:graphic>
      </p:graphicFrame>
      <p:graphicFrame>
        <p:nvGraphicFramePr>
          <p:cNvPr id="3" name="表格 2">
            <a:extLst>
              <a:ext uri="{FF2B5EF4-FFF2-40B4-BE49-F238E27FC236}">
                <a16:creationId xmlns:a16="http://schemas.microsoft.com/office/drawing/2014/main" id="{45D221D8-FCD7-8E68-0372-A81BBBC47D55}"/>
              </a:ext>
            </a:extLst>
          </p:cNvPr>
          <p:cNvGraphicFramePr>
            <a:graphicFrameLocks noGrp="1"/>
          </p:cNvGraphicFramePr>
          <p:nvPr>
            <p:extLst>
              <p:ext uri="{D42A27DB-BD31-4B8C-83A1-F6EECF244321}">
                <p14:modId xmlns:p14="http://schemas.microsoft.com/office/powerpoint/2010/main" val="2358925338"/>
              </p:ext>
            </p:extLst>
          </p:nvPr>
        </p:nvGraphicFramePr>
        <p:xfrm>
          <a:off x="0" y="3186873"/>
          <a:ext cx="12192009" cy="1968769"/>
        </p:xfrm>
        <a:graphic>
          <a:graphicData uri="http://schemas.openxmlformats.org/drawingml/2006/table">
            <a:tbl>
              <a:tblPr firstRow="1" bandRow="1">
                <a:tableStyleId>{5C22544A-7EE6-4342-B048-85BDC9FD1C3A}</a:tableStyleId>
              </a:tblPr>
              <a:tblGrid>
                <a:gridCol w="659027">
                  <a:extLst>
                    <a:ext uri="{9D8B030D-6E8A-4147-A177-3AD203B41FA5}">
                      <a16:colId xmlns:a16="http://schemas.microsoft.com/office/drawing/2014/main" val="3006295488"/>
                    </a:ext>
                  </a:extLst>
                </a:gridCol>
                <a:gridCol w="823785">
                  <a:extLst>
                    <a:ext uri="{9D8B030D-6E8A-4147-A177-3AD203B41FA5}">
                      <a16:colId xmlns:a16="http://schemas.microsoft.com/office/drawing/2014/main" val="1530784378"/>
                    </a:ext>
                  </a:extLst>
                </a:gridCol>
                <a:gridCol w="823785">
                  <a:extLst>
                    <a:ext uri="{9D8B030D-6E8A-4147-A177-3AD203B41FA5}">
                      <a16:colId xmlns:a16="http://schemas.microsoft.com/office/drawing/2014/main" val="1236781311"/>
                    </a:ext>
                  </a:extLst>
                </a:gridCol>
                <a:gridCol w="823785">
                  <a:extLst>
                    <a:ext uri="{9D8B030D-6E8A-4147-A177-3AD203B41FA5}">
                      <a16:colId xmlns:a16="http://schemas.microsoft.com/office/drawing/2014/main" val="1405514479"/>
                    </a:ext>
                  </a:extLst>
                </a:gridCol>
                <a:gridCol w="823785">
                  <a:extLst>
                    <a:ext uri="{9D8B030D-6E8A-4147-A177-3AD203B41FA5}">
                      <a16:colId xmlns:a16="http://schemas.microsoft.com/office/drawing/2014/main" val="867898647"/>
                    </a:ext>
                  </a:extLst>
                </a:gridCol>
                <a:gridCol w="823785">
                  <a:extLst>
                    <a:ext uri="{9D8B030D-6E8A-4147-A177-3AD203B41FA5}">
                      <a16:colId xmlns:a16="http://schemas.microsoft.com/office/drawing/2014/main" val="1691998802"/>
                    </a:ext>
                  </a:extLst>
                </a:gridCol>
                <a:gridCol w="823785">
                  <a:extLst>
                    <a:ext uri="{9D8B030D-6E8A-4147-A177-3AD203B41FA5}">
                      <a16:colId xmlns:a16="http://schemas.microsoft.com/office/drawing/2014/main" val="615446730"/>
                    </a:ext>
                  </a:extLst>
                </a:gridCol>
                <a:gridCol w="785138">
                  <a:extLst>
                    <a:ext uri="{9D8B030D-6E8A-4147-A177-3AD203B41FA5}">
                      <a16:colId xmlns:a16="http://schemas.microsoft.com/office/drawing/2014/main" val="665380390"/>
                    </a:ext>
                  </a:extLst>
                </a:gridCol>
                <a:gridCol w="862432">
                  <a:extLst>
                    <a:ext uri="{9D8B030D-6E8A-4147-A177-3AD203B41FA5}">
                      <a16:colId xmlns:a16="http://schemas.microsoft.com/office/drawing/2014/main" val="958511272"/>
                    </a:ext>
                  </a:extLst>
                </a:gridCol>
                <a:gridCol w="823785">
                  <a:extLst>
                    <a:ext uri="{9D8B030D-6E8A-4147-A177-3AD203B41FA5}">
                      <a16:colId xmlns:a16="http://schemas.microsoft.com/office/drawing/2014/main" val="1243720472"/>
                    </a:ext>
                  </a:extLst>
                </a:gridCol>
                <a:gridCol w="823785">
                  <a:extLst>
                    <a:ext uri="{9D8B030D-6E8A-4147-A177-3AD203B41FA5}">
                      <a16:colId xmlns:a16="http://schemas.microsoft.com/office/drawing/2014/main" val="2733973274"/>
                    </a:ext>
                  </a:extLst>
                </a:gridCol>
                <a:gridCol w="823783">
                  <a:extLst>
                    <a:ext uri="{9D8B030D-6E8A-4147-A177-3AD203B41FA5}">
                      <a16:colId xmlns:a16="http://schemas.microsoft.com/office/drawing/2014/main" val="113966844"/>
                    </a:ext>
                  </a:extLst>
                </a:gridCol>
                <a:gridCol w="823783">
                  <a:extLst>
                    <a:ext uri="{9D8B030D-6E8A-4147-A177-3AD203B41FA5}">
                      <a16:colId xmlns:a16="http://schemas.microsoft.com/office/drawing/2014/main" val="3909942384"/>
                    </a:ext>
                  </a:extLst>
                </a:gridCol>
                <a:gridCol w="823783">
                  <a:extLst>
                    <a:ext uri="{9D8B030D-6E8A-4147-A177-3AD203B41FA5}">
                      <a16:colId xmlns:a16="http://schemas.microsoft.com/office/drawing/2014/main" val="2159661231"/>
                    </a:ext>
                  </a:extLst>
                </a:gridCol>
                <a:gridCol w="823783">
                  <a:extLst>
                    <a:ext uri="{9D8B030D-6E8A-4147-A177-3AD203B41FA5}">
                      <a16:colId xmlns:a16="http://schemas.microsoft.com/office/drawing/2014/main" val="262307679"/>
                    </a:ext>
                  </a:extLst>
                </a:gridCol>
              </a:tblGrid>
              <a:tr h="359962">
                <a:tc>
                  <a:txBody>
                    <a:bodyPr/>
                    <a:lstStyle/>
                    <a:p>
                      <a:r>
                        <a:rPr lang="en-US" altLang="zh-CN" sz="1000" dirty="0"/>
                        <a:t>AUC</a:t>
                      </a:r>
                      <a:endParaRPr lang="zh-CN" altLang="en-US" sz="1000" dirty="0"/>
                    </a:p>
                  </a:txBody>
                  <a:tcPr marL="63500" marR="63500" marT="63500" marB="63500"/>
                </a:tc>
                <a:tc>
                  <a:txBody>
                    <a:bodyPr/>
                    <a:lstStyle/>
                    <a:p>
                      <a:r>
                        <a:rPr lang="en-US" altLang="zh-CN" sz="1000" dirty="0"/>
                        <a:t>1(step1)</a:t>
                      </a:r>
                      <a:endParaRPr lang="zh-CN" altLang="en-US" sz="1000" dirty="0"/>
                    </a:p>
                  </a:txBody>
                  <a:tcPr marL="63500" marR="63500" marT="63500" marB="63500"/>
                </a:tc>
                <a:tc>
                  <a:txBody>
                    <a:bodyPr/>
                    <a:lstStyle/>
                    <a:p>
                      <a:r>
                        <a:rPr lang="en-US" altLang="zh-CN" sz="1000" dirty="0"/>
                        <a:t>3(step1)</a:t>
                      </a:r>
                      <a:endParaRPr lang="zh-CN" altLang="en-US" sz="1000" dirty="0"/>
                    </a:p>
                  </a:txBody>
                  <a:tcPr marL="63500" marR="63500" marT="63500" marB="63500"/>
                </a:tc>
                <a:tc>
                  <a:txBody>
                    <a:bodyPr/>
                    <a:lstStyle/>
                    <a:p>
                      <a:r>
                        <a:rPr lang="en-US" altLang="zh-CN" sz="1000" dirty="0"/>
                        <a:t>3(step3)</a:t>
                      </a:r>
                      <a:endParaRPr lang="zh-CN" altLang="en-US" sz="1000" dirty="0"/>
                    </a:p>
                  </a:txBody>
                  <a:tcPr marL="63500" marR="63500" marT="63500" marB="63500"/>
                </a:tc>
                <a:tc>
                  <a:txBody>
                    <a:bodyPr/>
                    <a:lstStyle/>
                    <a:p>
                      <a:r>
                        <a:rPr lang="en-US" altLang="zh-CN" sz="1000" dirty="0"/>
                        <a:t>5(step1)</a:t>
                      </a:r>
                      <a:endParaRPr lang="zh-CN" altLang="en-US" sz="1000" dirty="0"/>
                    </a:p>
                  </a:txBody>
                  <a:tcPr marL="63500" marR="63500" marT="63500" marB="63500">
                    <a:solidFill>
                      <a:srgbClr val="FFC000"/>
                    </a:solidFill>
                  </a:tcPr>
                </a:tc>
                <a:tc>
                  <a:txBody>
                    <a:bodyPr/>
                    <a:lstStyle/>
                    <a:p>
                      <a:r>
                        <a:rPr lang="en-US" altLang="zh-CN" sz="1000" dirty="0"/>
                        <a:t>5(step3)</a:t>
                      </a:r>
                      <a:endParaRPr lang="zh-CN" altLang="en-US" sz="1000" dirty="0"/>
                    </a:p>
                  </a:txBody>
                  <a:tcPr marL="63500" marR="63500" marT="63500" marB="63500"/>
                </a:tc>
                <a:tc>
                  <a:txBody>
                    <a:bodyPr/>
                    <a:lstStyle/>
                    <a:p>
                      <a:r>
                        <a:rPr lang="en-US" altLang="zh-CN" sz="1000" dirty="0">
                          <a:solidFill>
                            <a:schemeClr val="bg1"/>
                          </a:solidFill>
                        </a:rPr>
                        <a:t>5(step5)</a:t>
                      </a:r>
                      <a:endParaRPr lang="zh-CN" altLang="en-US" sz="1000" dirty="0">
                        <a:solidFill>
                          <a:schemeClr val="bg1"/>
                        </a:solidFill>
                      </a:endParaRPr>
                    </a:p>
                  </a:txBody>
                  <a:tcPr marL="63500" marR="63500" marT="63500" marB="63500"/>
                </a:tc>
                <a:tc>
                  <a:txBody>
                    <a:bodyPr/>
                    <a:lstStyle/>
                    <a:p>
                      <a:r>
                        <a:rPr lang="en-US" altLang="zh-CN" sz="1000" dirty="0">
                          <a:solidFill>
                            <a:schemeClr val="bg1"/>
                          </a:solidFill>
                        </a:rPr>
                        <a:t>7(step1)</a:t>
                      </a:r>
                      <a:endParaRPr lang="zh-CN" altLang="en-US" sz="1000" dirty="0">
                        <a:solidFill>
                          <a:schemeClr val="bg1"/>
                        </a:solidFill>
                      </a:endParaRPr>
                    </a:p>
                  </a:txBody>
                  <a:tcPr marL="63500" marR="63500" marT="63500" marB="63500">
                    <a:solidFill>
                      <a:srgbClr val="FFC000"/>
                    </a:solidFill>
                  </a:tcPr>
                </a:tc>
                <a:tc>
                  <a:txBody>
                    <a:bodyPr/>
                    <a:lstStyle/>
                    <a:p>
                      <a:r>
                        <a:rPr lang="en-US" altLang="zh-CN" sz="1000" dirty="0"/>
                        <a:t>7(step4)</a:t>
                      </a:r>
                      <a:endParaRPr lang="zh-CN" altLang="en-US" sz="1000" dirty="0"/>
                    </a:p>
                  </a:txBody>
                  <a:tcPr marL="63500" marR="63500" marT="63500" marB="63500"/>
                </a:tc>
                <a:tc>
                  <a:txBody>
                    <a:bodyPr/>
                    <a:lstStyle/>
                    <a:p>
                      <a:r>
                        <a:rPr lang="en-US" altLang="zh-CN" sz="1000" dirty="0"/>
                        <a:t>7(step7)</a:t>
                      </a:r>
                      <a:endParaRPr lang="zh-CN" altLang="en-US" sz="1000" dirty="0"/>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accent4">
                              <a:lumMod val="75000"/>
                            </a:schemeClr>
                          </a:solidFill>
                        </a:rPr>
                        <a:t>10(step1)</a:t>
                      </a:r>
                      <a:endParaRPr lang="zh-CN" altLang="en-US" sz="1000" dirty="0">
                        <a:solidFill>
                          <a:schemeClr val="accent4">
                            <a:lumMod val="75000"/>
                          </a:schemeClr>
                        </a:solidFill>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14(step1)</a:t>
                      </a:r>
                      <a:endParaRPr lang="zh-CN" altLang="en-US" sz="1000" dirty="0"/>
                    </a:p>
                  </a:txBody>
                  <a:tcPr marL="63500" marR="63500" marT="63500" marB="63500">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15(step1)</a:t>
                      </a:r>
                      <a:endParaRPr lang="zh-CN" altLang="en-US" sz="1000" dirty="0"/>
                    </a:p>
                  </a:txBody>
                  <a:tcPr marL="63500" marR="63500" marT="63500" marB="63500">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16(step1)</a:t>
                      </a:r>
                      <a:endParaRPr lang="zh-CN" altLang="en-US" sz="1000" dirty="0"/>
                    </a:p>
                  </a:txBody>
                  <a:tcPr marL="63500" marR="63500" marT="63500" marB="63500">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17(step1)</a:t>
                      </a:r>
                      <a:endParaRPr lang="zh-CN" altLang="en-US" sz="1000" dirty="0"/>
                    </a:p>
                  </a:txBody>
                  <a:tcPr marL="63500" marR="63500" marT="63500" marB="63500">
                    <a:solidFill>
                      <a:schemeClr val="accent2"/>
                    </a:solidFill>
                  </a:tcPr>
                </a:tc>
                <a:extLst>
                  <a:ext uri="{0D108BD9-81ED-4DB2-BD59-A6C34878D82A}">
                    <a16:rowId xmlns:a16="http://schemas.microsoft.com/office/drawing/2014/main" val="4196889645"/>
                  </a:ext>
                </a:extLst>
              </a:tr>
              <a:tr h="536269">
                <a:tc>
                  <a:txBody>
                    <a:bodyPr/>
                    <a:lstStyle/>
                    <a:p>
                      <a:r>
                        <a:rPr lang="en-US" altLang="zh-CN" sz="1000" dirty="0"/>
                        <a:t>Basic features</a:t>
                      </a:r>
                      <a:endParaRPr lang="zh-CN" altLang="en-US" sz="1000" dirty="0"/>
                    </a:p>
                  </a:txBody>
                  <a:tcPr marL="63500" marR="63500" marT="63500" marB="63500"/>
                </a:tc>
                <a:tc>
                  <a:txBody>
                    <a:bodyPr/>
                    <a:lstStyle/>
                    <a:p>
                      <a:r>
                        <a:rPr lang="en-US" altLang="zh-CN" sz="1000" dirty="0"/>
                        <a:t>0.9210320200794977</a:t>
                      </a:r>
                      <a:endParaRPr lang="zh-CN" altLang="en-US" sz="1000" dirty="0"/>
                    </a:p>
                  </a:txBody>
                  <a:tcPr marL="63500" marR="63500" marT="63500" marB="63500"/>
                </a:tc>
                <a:tc>
                  <a:txBody>
                    <a:bodyPr/>
                    <a:lstStyle/>
                    <a:p>
                      <a:r>
                        <a:rPr lang="en-US" altLang="zh-CN" sz="1000" dirty="0"/>
                        <a:t>0.9619764323505006</a:t>
                      </a:r>
                      <a:endParaRPr lang="zh-CN" altLang="en-US" sz="1000" dirty="0"/>
                    </a:p>
                  </a:txBody>
                  <a:tcPr marL="63500" marR="63500" marT="63500" marB="63500"/>
                </a:tc>
                <a:tc>
                  <a:txBody>
                    <a:bodyPr/>
                    <a:lstStyle/>
                    <a:p>
                      <a:r>
                        <a:rPr lang="en-US" altLang="zh-CN" sz="1000" dirty="0"/>
                        <a:t>0.9590297552486038</a:t>
                      </a:r>
                      <a:endParaRPr lang="zh-CN" altLang="en-US" sz="1000" dirty="0"/>
                    </a:p>
                  </a:txBody>
                  <a:tcPr marL="63500" marR="63500" marT="63500" marB="63500"/>
                </a:tc>
                <a:tc>
                  <a:txBody>
                    <a:bodyPr/>
                    <a:lstStyle/>
                    <a:p>
                      <a:r>
                        <a:rPr lang="en-US" altLang="zh-CN" sz="1000" dirty="0"/>
                        <a:t>0.9717824579281404</a:t>
                      </a:r>
                      <a:endParaRPr lang="zh-CN" altLang="en-US" sz="1000" dirty="0"/>
                    </a:p>
                  </a:txBody>
                  <a:tcPr marL="63500" marR="63500" marT="63500" marB="63500">
                    <a:solidFill>
                      <a:srgbClr val="FFC000"/>
                    </a:solidFill>
                  </a:tcPr>
                </a:tc>
                <a:tc>
                  <a:txBody>
                    <a:bodyPr/>
                    <a:lstStyle/>
                    <a:p>
                      <a:r>
                        <a:rPr lang="en-US" altLang="zh-CN" sz="1000" dirty="0"/>
                        <a:t>0.968705004290438</a:t>
                      </a:r>
                      <a:endParaRPr lang="zh-CN" altLang="en-US" sz="1000" dirty="0"/>
                    </a:p>
                  </a:txBody>
                  <a:tcPr marL="63500" marR="63500" marT="63500" marB="63500"/>
                </a:tc>
                <a:tc>
                  <a:txBody>
                    <a:bodyPr/>
                    <a:lstStyle/>
                    <a:p>
                      <a:r>
                        <a:rPr lang="en-US" altLang="zh-CN" sz="1000" dirty="0"/>
                        <a:t>0.9681024483013793</a:t>
                      </a:r>
                      <a:endParaRPr lang="zh-CN" altLang="en-US" sz="1000" dirty="0"/>
                    </a:p>
                  </a:txBody>
                  <a:tcPr marL="63500" marR="63500" marT="63500" marB="63500"/>
                </a:tc>
                <a:tc>
                  <a:txBody>
                    <a:bodyPr/>
                    <a:lstStyle/>
                    <a:p>
                      <a:r>
                        <a:rPr lang="en-US" altLang="zh-CN" sz="1000" dirty="0"/>
                        <a:t>0.9779695660498968</a:t>
                      </a:r>
                      <a:endParaRPr lang="zh-CN" altLang="en-US" sz="1000" dirty="0"/>
                    </a:p>
                  </a:txBody>
                  <a:tcPr marL="63500" marR="63500" marT="63500" marB="63500">
                    <a:solidFill>
                      <a:srgbClr val="FFC000"/>
                    </a:solidFill>
                  </a:tcPr>
                </a:tc>
                <a:tc>
                  <a:txBody>
                    <a:bodyPr/>
                    <a:lstStyle/>
                    <a:p>
                      <a:r>
                        <a:rPr lang="en-US" altLang="zh-CN" sz="1000" dirty="0"/>
                        <a:t>0.9695645273899911</a:t>
                      </a:r>
                      <a:endParaRPr lang="zh-CN" altLang="en-US" sz="1000" dirty="0"/>
                    </a:p>
                  </a:txBody>
                  <a:tcPr marL="63500" marR="63500" marT="63500" marB="63500"/>
                </a:tc>
                <a:tc>
                  <a:txBody>
                    <a:bodyPr/>
                    <a:lstStyle/>
                    <a:p>
                      <a:r>
                        <a:rPr lang="en-US" altLang="zh-CN" sz="1000" dirty="0"/>
                        <a:t>0.9747833799541211</a:t>
                      </a:r>
                      <a:endParaRPr lang="zh-CN" altLang="en-US" sz="1000" dirty="0"/>
                    </a:p>
                  </a:txBody>
                  <a:tcPr marL="63500" marR="63500" marT="63500" marB="63500"/>
                </a:tc>
                <a:tc>
                  <a:txBody>
                    <a:bodyPr/>
                    <a:lstStyle/>
                    <a:p>
                      <a:r>
                        <a:rPr lang="en-US" altLang="zh-CN" sz="1000" dirty="0"/>
                        <a:t>0.985542603715925</a:t>
                      </a:r>
                      <a:endParaRPr lang="zh-CN" altLang="en-US" sz="1000" dirty="0"/>
                    </a:p>
                  </a:txBody>
                  <a:tcPr marL="63500" marR="63500" marT="63500" marB="63500"/>
                </a:tc>
                <a:tc>
                  <a:txBody>
                    <a:bodyPr/>
                    <a:lstStyle/>
                    <a:p>
                      <a:r>
                        <a:rPr lang="en-US" altLang="zh-CN" sz="1000" dirty="0"/>
                        <a:t>0.9889261699700198</a:t>
                      </a:r>
                      <a:endParaRPr lang="zh-CN" altLang="en-US" sz="1000" dirty="0"/>
                    </a:p>
                  </a:txBody>
                  <a:tcPr marL="63500" marR="63500" marT="63500" marB="63500">
                    <a:solidFill>
                      <a:schemeClr val="accent2"/>
                    </a:solidFill>
                  </a:tcPr>
                </a:tc>
                <a:tc>
                  <a:txBody>
                    <a:bodyPr/>
                    <a:lstStyle/>
                    <a:p>
                      <a:r>
                        <a:rPr lang="en-US" altLang="zh-CN" sz="1000" dirty="0"/>
                        <a:t>0.9877602997119562</a:t>
                      </a:r>
                      <a:endParaRPr lang="zh-CN" altLang="en-US" sz="1000" dirty="0"/>
                    </a:p>
                  </a:txBody>
                  <a:tcPr marL="63500" marR="63500" marT="63500" marB="63500">
                    <a:solidFill>
                      <a:schemeClr val="accent2"/>
                    </a:solidFill>
                  </a:tcPr>
                </a:tc>
                <a:tc>
                  <a:txBody>
                    <a:bodyPr/>
                    <a:lstStyle/>
                    <a:p>
                      <a:r>
                        <a:rPr lang="en-US" altLang="zh-CN" sz="1000" dirty="0"/>
                        <a:t>0.989366544982835</a:t>
                      </a:r>
                      <a:endParaRPr lang="zh-CN" altLang="en-US" sz="1000" dirty="0"/>
                    </a:p>
                  </a:txBody>
                  <a:tcPr marL="63500" marR="63500" marT="63500" marB="63500">
                    <a:solidFill>
                      <a:schemeClr val="accent2"/>
                    </a:solidFill>
                  </a:tcPr>
                </a:tc>
                <a:tc>
                  <a:txBody>
                    <a:bodyPr/>
                    <a:lstStyle/>
                    <a:p>
                      <a:r>
                        <a:rPr lang="en-US" altLang="zh-CN" sz="1000" dirty="0"/>
                        <a:t>0.9903253692964765</a:t>
                      </a:r>
                      <a:endParaRPr lang="zh-CN" altLang="en-US" sz="1000" dirty="0"/>
                    </a:p>
                  </a:txBody>
                  <a:tcPr marL="63500" marR="63500" marT="63500" marB="63500">
                    <a:solidFill>
                      <a:schemeClr val="accent2"/>
                    </a:solidFill>
                  </a:tcPr>
                </a:tc>
                <a:extLst>
                  <a:ext uri="{0D108BD9-81ED-4DB2-BD59-A6C34878D82A}">
                    <a16:rowId xmlns:a16="http://schemas.microsoft.com/office/drawing/2014/main" val="2957060858"/>
                  </a:ext>
                </a:extLst>
              </a:tr>
              <a:tr h="536269">
                <a:tc>
                  <a:txBody>
                    <a:bodyPr/>
                    <a:lstStyle/>
                    <a:p>
                      <a:r>
                        <a:rPr lang="en-US" altLang="zh-CN" sz="1000" dirty="0"/>
                        <a:t>Graph features</a:t>
                      </a:r>
                      <a:endParaRPr lang="zh-CN" altLang="en-US" sz="1000" dirty="0"/>
                    </a:p>
                  </a:txBody>
                  <a:tcPr marL="63500" marR="63500" marT="63500" marB="63500"/>
                </a:tc>
                <a:tc>
                  <a:txBody>
                    <a:bodyPr/>
                    <a:lstStyle/>
                    <a:p>
                      <a:r>
                        <a:rPr lang="en-US" altLang="zh-CN" sz="1000" dirty="0"/>
                        <a:t>0.9258790703698296</a:t>
                      </a:r>
                      <a:endParaRPr lang="zh-CN" altLang="en-US" sz="1000" dirty="0"/>
                    </a:p>
                  </a:txBody>
                  <a:tcPr marL="63500" marR="63500" marT="63500" marB="63500"/>
                </a:tc>
                <a:tc>
                  <a:txBody>
                    <a:bodyPr/>
                    <a:lstStyle/>
                    <a:p>
                      <a:r>
                        <a:rPr lang="en-US" altLang="zh-CN" sz="1000" dirty="0"/>
                        <a:t>0.9753371897927796</a:t>
                      </a:r>
                      <a:endParaRPr lang="zh-CN" altLang="en-US" sz="1000" dirty="0"/>
                    </a:p>
                  </a:txBody>
                  <a:tcPr marL="63500" marR="63500" marT="63500" marB="63500"/>
                </a:tc>
                <a:tc>
                  <a:txBody>
                    <a:bodyPr/>
                    <a:lstStyle/>
                    <a:p>
                      <a:r>
                        <a:rPr lang="en-US" altLang="zh-CN" sz="1000" dirty="0"/>
                        <a:t>0.9730091085947087</a:t>
                      </a:r>
                      <a:endParaRPr lang="zh-CN" altLang="en-US" sz="1000" dirty="0"/>
                    </a:p>
                  </a:txBody>
                  <a:tcPr marL="63500" marR="63500" marT="63500" marB="63500"/>
                </a:tc>
                <a:tc>
                  <a:txBody>
                    <a:bodyPr/>
                    <a:lstStyle/>
                    <a:p>
                      <a:r>
                        <a:rPr lang="en-US" altLang="zh-CN" sz="1000" dirty="0"/>
                        <a:t>0.9816035011165738</a:t>
                      </a:r>
                      <a:endParaRPr lang="zh-CN" altLang="en-US" sz="1000" dirty="0"/>
                    </a:p>
                  </a:txBody>
                  <a:tcPr marL="63500" marR="63500" marT="63500" marB="63500">
                    <a:solidFill>
                      <a:srgbClr val="FFC000"/>
                    </a:solidFill>
                  </a:tcPr>
                </a:tc>
                <a:tc>
                  <a:txBody>
                    <a:bodyPr/>
                    <a:lstStyle/>
                    <a:p>
                      <a:r>
                        <a:rPr lang="en-US" altLang="zh-CN" sz="1000" dirty="0"/>
                        <a:t>0.9826584145122021</a:t>
                      </a:r>
                      <a:endParaRPr lang="zh-CN" altLang="en-US" sz="1000" dirty="0"/>
                    </a:p>
                  </a:txBody>
                  <a:tcPr marL="63500" marR="63500" marT="63500" marB="63500"/>
                </a:tc>
                <a:tc>
                  <a:txBody>
                    <a:bodyPr/>
                    <a:lstStyle/>
                    <a:p>
                      <a:r>
                        <a:rPr lang="en-US" altLang="zh-CN" sz="1000" dirty="0"/>
                        <a:t>0.9809300091029312</a:t>
                      </a:r>
                      <a:endParaRPr lang="zh-CN" altLang="en-US" sz="1000" dirty="0"/>
                    </a:p>
                  </a:txBody>
                  <a:tcPr marL="63500" marR="63500" marT="63500" marB="63500"/>
                </a:tc>
                <a:tc>
                  <a:txBody>
                    <a:bodyPr/>
                    <a:lstStyle/>
                    <a:p>
                      <a:r>
                        <a:rPr lang="en-US" altLang="zh-CN" sz="1000" dirty="0"/>
                        <a:t>0.9876190281367121</a:t>
                      </a:r>
                      <a:endParaRPr lang="zh-CN" altLang="en-US" sz="1000" dirty="0"/>
                    </a:p>
                  </a:txBody>
                  <a:tcPr marL="63500" marR="63500" marT="63500" marB="63500">
                    <a:solidFill>
                      <a:srgbClr val="FFC000"/>
                    </a:solidFill>
                  </a:tcPr>
                </a:tc>
                <a:tc>
                  <a:txBody>
                    <a:bodyPr/>
                    <a:lstStyle/>
                    <a:p>
                      <a:r>
                        <a:rPr lang="en-US" altLang="zh-CN" sz="1000" dirty="0"/>
                        <a:t>0.9815755963672467</a:t>
                      </a:r>
                      <a:endParaRPr lang="zh-CN" altLang="en-US" sz="1000" dirty="0"/>
                    </a:p>
                  </a:txBody>
                  <a:tcPr marL="63500" marR="63500" marT="63500" marB="63500"/>
                </a:tc>
                <a:tc>
                  <a:txBody>
                    <a:bodyPr/>
                    <a:lstStyle/>
                    <a:p>
                      <a:r>
                        <a:rPr lang="en-US" altLang="zh-CN" sz="1000" dirty="0"/>
                        <a:t>0.9886515568787075</a:t>
                      </a:r>
                      <a:endParaRPr lang="zh-CN" altLang="en-US" sz="1000" dirty="0"/>
                    </a:p>
                  </a:txBody>
                  <a:tcPr marL="63500" marR="63500" marT="63500" marB="63500"/>
                </a:tc>
                <a:tc>
                  <a:txBody>
                    <a:bodyPr/>
                    <a:lstStyle/>
                    <a:p>
                      <a:r>
                        <a:rPr lang="en-US" altLang="zh-CN" sz="1000" dirty="0"/>
                        <a:t>0.9891602095800134</a:t>
                      </a:r>
                      <a:endParaRPr lang="zh-CN" altLang="en-US" sz="1000" dirty="0"/>
                    </a:p>
                  </a:txBody>
                  <a:tcPr marL="63500" marR="63500" marT="63500" marB="63500"/>
                </a:tc>
                <a:tc>
                  <a:txBody>
                    <a:bodyPr/>
                    <a:lstStyle/>
                    <a:p>
                      <a:r>
                        <a:rPr lang="en-US" altLang="zh-CN" sz="1000" dirty="0"/>
                        <a:t>0.995517485787975</a:t>
                      </a:r>
                      <a:endParaRPr lang="zh-CN" altLang="en-US" sz="1000" dirty="0"/>
                    </a:p>
                  </a:txBody>
                  <a:tcPr marL="63500" marR="63500" marT="63500" marB="63500">
                    <a:solidFill>
                      <a:schemeClr val="accent2"/>
                    </a:solidFill>
                  </a:tcPr>
                </a:tc>
                <a:tc>
                  <a:txBody>
                    <a:bodyPr/>
                    <a:lstStyle/>
                    <a:p>
                      <a:r>
                        <a:rPr lang="en-US" altLang="zh-CN" sz="1000" dirty="0"/>
                        <a:t>0.9951010121729066</a:t>
                      </a:r>
                      <a:endParaRPr lang="zh-CN" altLang="en-US" sz="1000" dirty="0"/>
                    </a:p>
                  </a:txBody>
                  <a:tcPr marL="63500" marR="63500" marT="63500" marB="63500">
                    <a:solidFill>
                      <a:schemeClr val="accent2"/>
                    </a:solidFill>
                  </a:tcPr>
                </a:tc>
                <a:tc>
                  <a:txBody>
                    <a:bodyPr/>
                    <a:lstStyle/>
                    <a:p>
                      <a:r>
                        <a:rPr lang="en-US" altLang="zh-CN" sz="1000" dirty="0"/>
                        <a:t>0.9955860677473213</a:t>
                      </a:r>
                      <a:endParaRPr lang="zh-CN" altLang="en-US" sz="1000" dirty="0"/>
                    </a:p>
                  </a:txBody>
                  <a:tcPr marL="63500" marR="63500" marT="63500" marB="63500">
                    <a:solidFill>
                      <a:schemeClr val="accent2"/>
                    </a:solidFill>
                  </a:tcPr>
                </a:tc>
                <a:tc>
                  <a:txBody>
                    <a:bodyPr/>
                    <a:lstStyle/>
                    <a:p>
                      <a:r>
                        <a:rPr lang="en-US" altLang="zh-CN" sz="1000" dirty="0"/>
                        <a:t>0.9958484212587398</a:t>
                      </a:r>
                      <a:endParaRPr lang="zh-CN" altLang="en-US" sz="1000" dirty="0"/>
                    </a:p>
                  </a:txBody>
                  <a:tcPr marL="63500" marR="63500" marT="63500" marB="63500">
                    <a:solidFill>
                      <a:schemeClr val="accent2"/>
                    </a:solidFill>
                  </a:tcPr>
                </a:tc>
                <a:extLst>
                  <a:ext uri="{0D108BD9-81ED-4DB2-BD59-A6C34878D82A}">
                    <a16:rowId xmlns:a16="http://schemas.microsoft.com/office/drawing/2014/main" val="2239223491"/>
                  </a:ext>
                </a:extLst>
              </a:tr>
              <a:tr h="536269">
                <a:tc>
                  <a:txBody>
                    <a:bodyPr/>
                    <a:lstStyle/>
                    <a:p>
                      <a:r>
                        <a:rPr lang="en-US" altLang="zh-CN" sz="1000" b="1" dirty="0"/>
                        <a:t>Both features</a:t>
                      </a:r>
                      <a:endParaRPr lang="zh-CN" altLang="en-US" sz="1000" b="1" dirty="0"/>
                    </a:p>
                  </a:txBody>
                  <a:tcPr marL="63500" marR="63500" marT="63500" marB="63500"/>
                </a:tc>
                <a:tc>
                  <a:txBody>
                    <a:bodyPr/>
                    <a:lstStyle/>
                    <a:p>
                      <a:r>
                        <a:rPr lang="en-US" altLang="zh-CN" sz="1000" dirty="0"/>
                        <a:t>0.9240045434922814</a:t>
                      </a:r>
                      <a:endParaRPr lang="zh-CN" altLang="en-US" sz="1000" dirty="0"/>
                    </a:p>
                  </a:txBody>
                  <a:tcPr marL="63500" marR="63500" marT="63500" marB="63500"/>
                </a:tc>
                <a:tc>
                  <a:txBody>
                    <a:bodyPr/>
                    <a:lstStyle/>
                    <a:p>
                      <a:r>
                        <a:rPr lang="en-US" altLang="zh-CN" sz="1000" dirty="0"/>
                        <a:t>0.9765186187796926</a:t>
                      </a:r>
                      <a:endParaRPr lang="zh-CN" altLang="en-US" sz="1000" dirty="0"/>
                    </a:p>
                  </a:txBody>
                  <a:tcPr marL="63500" marR="63500" marT="63500" marB="63500"/>
                </a:tc>
                <a:tc>
                  <a:txBody>
                    <a:bodyPr/>
                    <a:lstStyle/>
                    <a:p>
                      <a:r>
                        <a:rPr lang="en-US" altLang="zh-CN" sz="1000" dirty="0"/>
                        <a:t>0.9747648205844656</a:t>
                      </a:r>
                      <a:endParaRPr lang="zh-CN" altLang="en-US" sz="1000" dirty="0"/>
                    </a:p>
                  </a:txBody>
                  <a:tcPr marL="63500" marR="63500" marT="63500" marB="63500"/>
                </a:tc>
                <a:tc>
                  <a:txBody>
                    <a:bodyPr/>
                    <a:lstStyle/>
                    <a:p>
                      <a:r>
                        <a:rPr lang="en-US" altLang="zh-CN" sz="1000" dirty="0"/>
                        <a:t>0.9838237148386818</a:t>
                      </a:r>
                      <a:endParaRPr lang="zh-CN" altLang="en-US" sz="1000" dirty="0"/>
                    </a:p>
                  </a:txBody>
                  <a:tcPr marL="63500" marR="63500" marT="63500" marB="63500">
                    <a:solidFill>
                      <a:srgbClr val="FFC000"/>
                    </a:solidFill>
                  </a:tcPr>
                </a:tc>
                <a:tc>
                  <a:txBody>
                    <a:bodyPr/>
                    <a:lstStyle/>
                    <a:p>
                      <a:r>
                        <a:rPr lang="en-US" altLang="zh-CN" sz="1000" dirty="0"/>
                        <a:t>0.9809564051759322</a:t>
                      </a:r>
                      <a:endParaRPr lang="zh-CN" altLang="en-US" sz="1000" dirty="0"/>
                    </a:p>
                  </a:txBody>
                  <a:tcPr marL="63500" marR="63500" marT="63500" marB="63500"/>
                </a:tc>
                <a:tc>
                  <a:txBody>
                    <a:bodyPr/>
                    <a:lstStyle/>
                    <a:p>
                      <a:r>
                        <a:rPr lang="en-US" altLang="zh-CN" sz="1000" dirty="0"/>
                        <a:t>0.9819065508549399</a:t>
                      </a:r>
                      <a:endParaRPr lang="zh-CN" altLang="en-US" sz="1000" dirty="0"/>
                    </a:p>
                  </a:txBody>
                  <a:tcPr marL="63500" marR="63500" marT="63500" marB="63500"/>
                </a:tc>
                <a:tc>
                  <a:txBody>
                    <a:bodyPr/>
                    <a:lstStyle/>
                    <a:p>
                      <a:r>
                        <a:rPr lang="en-US" altLang="zh-CN" sz="1000" dirty="0">
                          <a:solidFill>
                            <a:schemeClr val="tx1"/>
                          </a:solidFill>
                        </a:rPr>
                        <a:t>0.988963156167102</a:t>
                      </a:r>
                      <a:endParaRPr lang="zh-CN" altLang="en-US" sz="1000" dirty="0">
                        <a:solidFill>
                          <a:schemeClr val="tx1"/>
                        </a:solidFill>
                      </a:endParaRPr>
                    </a:p>
                  </a:txBody>
                  <a:tcPr marL="63500" marR="63500" marT="63500" marB="63500">
                    <a:solidFill>
                      <a:srgbClr val="FFC000"/>
                    </a:solidFill>
                  </a:tcPr>
                </a:tc>
                <a:tc>
                  <a:txBody>
                    <a:bodyPr/>
                    <a:lstStyle/>
                    <a:p>
                      <a:r>
                        <a:rPr lang="en-US" altLang="zh-CN" sz="1000" dirty="0"/>
                        <a:t>0.9821017192868496</a:t>
                      </a:r>
                      <a:endParaRPr lang="zh-CN" altLang="en-US" sz="1000" dirty="0"/>
                    </a:p>
                  </a:txBody>
                  <a:tcPr marL="63500" marR="63500" marT="63500" marB="63500"/>
                </a:tc>
                <a:tc>
                  <a:txBody>
                    <a:bodyPr/>
                    <a:lstStyle/>
                    <a:p>
                      <a:r>
                        <a:rPr lang="en-US" altLang="zh-CN" sz="1000" dirty="0"/>
                        <a:t>0.9883276749595973</a:t>
                      </a:r>
                      <a:endParaRPr lang="zh-CN" altLang="en-US" sz="1000" dirty="0"/>
                    </a:p>
                  </a:txBody>
                  <a:tcPr marL="63500" marR="63500" marT="63500" marB="63500"/>
                </a:tc>
                <a:tc>
                  <a:txBody>
                    <a:bodyPr/>
                    <a:lstStyle/>
                    <a:p>
                      <a:r>
                        <a:rPr lang="en-US" altLang="zh-CN" sz="1000" dirty="0"/>
                        <a:t>0.9921312456384819</a:t>
                      </a:r>
                      <a:endParaRPr lang="zh-CN" altLang="en-US" sz="1000" dirty="0"/>
                    </a:p>
                  </a:txBody>
                  <a:tcPr marL="63500" marR="63500" marT="63500" marB="63500"/>
                </a:tc>
                <a:tc>
                  <a:txBody>
                    <a:bodyPr/>
                    <a:lstStyle/>
                    <a:p>
                      <a:r>
                        <a:rPr lang="en-US" altLang="zh-CN" sz="1000" dirty="0"/>
                        <a:t>0.9965799811753615</a:t>
                      </a:r>
                      <a:endParaRPr lang="zh-CN" altLang="en-US" sz="1000" dirty="0"/>
                    </a:p>
                  </a:txBody>
                  <a:tcPr marL="63500" marR="63500" marT="63500" marB="63500">
                    <a:solidFill>
                      <a:schemeClr val="accent2"/>
                    </a:solidFill>
                  </a:tcPr>
                </a:tc>
                <a:tc>
                  <a:txBody>
                    <a:bodyPr/>
                    <a:lstStyle/>
                    <a:p>
                      <a:r>
                        <a:rPr lang="en-US" altLang="zh-CN" sz="1000" dirty="0"/>
                        <a:t>0.9961975807096943</a:t>
                      </a:r>
                      <a:endParaRPr lang="zh-CN" altLang="en-US" sz="1000" dirty="0"/>
                    </a:p>
                  </a:txBody>
                  <a:tcPr marL="63500" marR="63500" marT="63500" marB="63500">
                    <a:solidFill>
                      <a:schemeClr val="accent2"/>
                    </a:solidFill>
                  </a:tcPr>
                </a:tc>
                <a:tc>
                  <a:txBody>
                    <a:bodyPr/>
                    <a:lstStyle/>
                    <a:p>
                      <a:r>
                        <a:rPr lang="en-US" altLang="zh-CN" sz="1000" dirty="0">
                          <a:solidFill>
                            <a:srgbClr val="C00000"/>
                          </a:solidFill>
                        </a:rPr>
                        <a:t>0.9966624696958618</a:t>
                      </a:r>
                      <a:endParaRPr lang="zh-CN" altLang="en-US" sz="1000" dirty="0">
                        <a:solidFill>
                          <a:srgbClr val="C00000"/>
                        </a:solidFill>
                      </a:endParaRPr>
                    </a:p>
                  </a:txBody>
                  <a:tcPr marL="63500" marR="63500" marT="63500" marB="63500">
                    <a:solidFill>
                      <a:schemeClr val="accent2"/>
                    </a:solidFill>
                  </a:tcPr>
                </a:tc>
                <a:tc>
                  <a:txBody>
                    <a:bodyPr/>
                    <a:lstStyle/>
                    <a:p>
                      <a:r>
                        <a:rPr lang="en-US" altLang="zh-CN" sz="1000" dirty="0"/>
                        <a:t>0.9965910098413389</a:t>
                      </a:r>
                      <a:endParaRPr lang="zh-CN" altLang="en-US" sz="1000" dirty="0"/>
                    </a:p>
                  </a:txBody>
                  <a:tcPr marL="63500" marR="63500" marT="63500" marB="63500">
                    <a:solidFill>
                      <a:schemeClr val="accent2"/>
                    </a:solidFill>
                  </a:tcPr>
                </a:tc>
                <a:extLst>
                  <a:ext uri="{0D108BD9-81ED-4DB2-BD59-A6C34878D82A}">
                    <a16:rowId xmlns:a16="http://schemas.microsoft.com/office/drawing/2014/main" val="1791445874"/>
                  </a:ext>
                </a:extLst>
              </a:tr>
            </a:tbl>
          </a:graphicData>
        </a:graphic>
      </p:graphicFrame>
      <p:sp>
        <p:nvSpPr>
          <p:cNvPr id="5" name="文本框 4">
            <a:extLst>
              <a:ext uri="{FF2B5EF4-FFF2-40B4-BE49-F238E27FC236}">
                <a16:creationId xmlns:a16="http://schemas.microsoft.com/office/drawing/2014/main" id="{E9538E4A-82A5-5133-B7ED-EACE0DE7A798}"/>
              </a:ext>
            </a:extLst>
          </p:cNvPr>
          <p:cNvSpPr txBox="1"/>
          <p:nvPr/>
        </p:nvSpPr>
        <p:spPr>
          <a:xfrm>
            <a:off x="1200438" y="259383"/>
            <a:ext cx="10499355" cy="523220"/>
          </a:xfrm>
          <a:prstGeom prst="rect">
            <a:avLst/>
          </a:prstGeom>
          <a:noFill/>
        </p:spPr>
        <p:txBody>
          <a:bodyPr wrap="square">
            <a:spAutoFit/>
          </a:bodyPr>
          <a:lstStyle/>
          <a:p>
            <a:pPr algn="ctr"/>
            <a:r>
              <a:rPr lang="en-US" altLang="zh-CN" sz="2800" dirty="0"/>
              <a:t>The Longer computing time , the better prediction</a:t>
            </a:r>
          </a:p>
        </p:txBody>
      </p:sp>
      <p:sp>
        <p:nvSpPr>
          <p:cNvPr id="4" name="文本框 3">
            <a:extLst>
              <a:ext uri="{FF2B5EF4-FFF2-40B4-BE49-F238E27FC236}">
                <a16:creationId xmlns:a16="http://schemas.microsoft.com/office/drawing/2014/main" id="{FFA186D8-2EB0-CF60-6870-29E853663BE1}"/>
              </a:ext>
            </a:extLst>
          </p:cNvPr>
          <p:cNvSpPr txBox="1"/>
          <p:nvPr/>
        </p:nvSpPr>
        <p:spPr>
          <a:xfrm>
            <a:off x="286738" y="5276463"/>
            <a:ext cx="4641521" cy="1600438"/>
          </a:xfrm>
          <a:prstGeom prst="rect">
            <a:avLst/>
          </a:prstGeom>
          <a:noFill/>
        </p:spPr>
        <p:txBody>
          <a:bodyPr wrap="square">
            <a:spAutoFit/>
          </a:bodyPr>
          <a:lstStyle/>
          <a:p>
            <a:r>
              <a:rPr lang="en-US" altLang="zh-CN" sz="1600" dirty="0">
                <a:solidFill>
                  <a:srgbClr val="FF0000"/>
                </a:solidFill>
              </a:rPr>
              <a:t>Step=1 always better (but more time need)</a:t>
            </a:r>
          </a:p>
          <a:p>
            <a:endParaRPr lang="en-US" altLang="zh-CN" sz="1600" dirty="0"/>
          </a:p>
          <a:p>
            <a:r>
              <a:rPr lang="en-US" altLang="zh-CN" sz="1600" dirty="0"/>
              <a:t>Window size=7 about 200k trans</a:t>
            </a:r>
            <a:br>
              <a:rPr lang="en-US" altLang="zh-CN" sz="1600" dirty="0"/>
            </a:br>
            <a:r>
              <a:rPr lang="en-US" altLang="zh-CN" sz="1600" dirty="0"/>
              <a:t>Window size=10 about 300k trans</a:t>
            </a:r>
          </a:p>
          <a:p>
            <a:r>
              <a:rPr lang="en-US" altLang="zh-CN" sz="1600" dirty="0"/>
              <a:t>Window size=15 about 450k trans…</a:t>
            </a:r>
            <a:br>
              <a:rPr lang="en-US" altLang="zh-CN" dirty="0"/>
            </a:br>
            <a:endParaRPr lang="en-US" altLang="zh-CN" dirty="0"/>
          </a:p>
        </p:txBody>
      </p:sp>
      <p:sp>
        <p:nvSpPr>
          <p:cNvPr id="6" name="文本框 5">
            <a:extLst>
              <a:ext uri="{FF2B5EF4-FFF2-40B4-BE49-F238E27FC236}">
                <a16:creationId xmlns:a16="http://schemas.microsoft.com/office/drawing/2014/main" id="{24BE7CB3-408A-4084-7E72-C66E88F7003D}"/>
              </a:ext>
            </a:extLst>
          </p:cNvPr>
          <p:cNvSpPr txBox="1"/>
          <p:nvPr/>
        </p:nvSpPr>
        <p:spPr>
          <a:xfrm>
            <a:off x="9021234" y="5736843"/>
            <a:ext cx="3530600" cy="338554"/>
          </a:xfrm>
          <a:prstGeom prst="rect">
            <a:avLst/>
          </a:prstGeom>
          <a:noFill/>
        </p:spPr>
        <p:txBody>
          <a:bodyPr wrap="square">
            <a:spAutoFit/>
          </a:bodyPr>
          <a:lstStyle/>
          <a:p>
            <a:r>
              <a:rPr lang="en-US" altLang="zh-CN" sz="1600" dirty="0"/>
              <a:t>Become not worth for larger size</a:t>
            </a:r>
          </a:p>
        </p:txBody>
      </p:sp>
      <p:sp>
        <p:nvSpPr>
          <p:cNvPr id="7" name="箭头: 上 6">
            <a:extLst>
              <a:ext uri="{FF2B5EF4-FFF2-40B4-BE49-F238E27FC236}">
                <a16:creationId xmlns:a16="http://schemas.microsoft.com/office/drawing/2014/main" id="{1DC4AD1C-2F22-81DA-D8AE-15D16D04B3A8}"/>
              </a:ext>
            </a:extLst>
          </p:cNvPr>
          <p:cNvSpPr/>
          <p:nvPr/>
        </p:nvSpPr>
        <p:spPr>
          <a:xfrm>
            <a:off x="10374030" y="5276463"/>
            <a:ext cx="362047" cy="409527"/>
          </a:xfrm>
          <a:prstGeom prst="up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5102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09ACC-381A-D84F-0617-6AE26B5948A7}"/>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A852CC65-0D2B-F6BF-882D-1600144CC078}"/>
              </a:ext>
            </a:extLst>
          </p:cNvPr>
          <p:cNvPicPr>
            <a:picLocks noChangeAspect="1"/>
          </p:cNvPicPr>
          <p:nvPr/>
        </p:nvPicPr>
        <p:blipFill>
          <a:blip r:embed="rId2"/>
          <a:stretch>
            <a:fillRect/>
          </a:stretch>
        </p:blipFill>
        <p:spPr>
          <a:xfrm>
            <a:off x="7283909" y="2666136"/>
            <a:ext cx="4134593" cy="575569"/>
          </a:xfrm>
          <a:prstGeom prst="rect">
            <a:avLst/>
          </a:prstGeom>
        </p:spPr>
      </p:pic>
      <p:pic>
        <p:nvPicPr>
          <p:cNvPr id="5" name="图片 4">
            <a:extLst>
              <a:ext uri="{FF2B5EF4-FFF2-40B4-BE49-F238E27FC236}">
                <a16:creationId xmlns:a16="http://schemas.microsoft.com/office/drawing/2014/main" id="{ED20B3E1-DBBF-E253-26A5-1721322553E6}"/>
              </a:ext>
            </a:extLst>
          </p:cNvPr>
          <p:cNvPicPr>
            <a:picLocks noChangeAspect="1"/>
          </p:cNvPicPr>
          <p:nvPr/>
        </p:nvPicPr>
        <p:blipFill>
          <a:blip r:embed="rId3"/>
          <a:stretch>
            <a:fillRect/>
          </a:stretch>
        </p:blipFill>
        <p:spPr>
          <a:xfrm>
            <a:off x="7326241" y="3985496"/>
            <a:ext cx="4134593" cy="1823461"/>
          </a:xfrm>
          <a:prstGeom prst="rect">
            <a:avLst/>
          </a:prstGeom>
        </p:spPr>
      </p:pic>
      <p:pic>
        <p:nvPicPr>
          <p:cNvPr id="8" name="图片 7">
            <a:extLst>
              <a:ext uri="{FF2B5EF4-FFF2-40B4-BE49-F238E27FC236}">
                <a16:creationId xmlns:a16="http://schemas.microsoft.com/office/drawing/2014/main" id="{F2E50B81-BFD6-C14C-FC56-FBC1A4626BF1}"/>
              </a:ext>
            </a:extLst>
          </p:cNvPr>
          <p:cNvPicPr>
            <a:picLocks noChangeAspect="1"/>
          </p:cNvPicPr>
          <p:nvPr/>
        </p:nvPicPr>
        <p:blipFill>
          <a:blip r:embed="rId4"/>
          <a:stretch>
            <a:fillRect/>
          </a:stretch>
        </p:blipFill>
        <p:spPr>
          <a:xfrm>
            <a:off x="3239581" y="1320570"/>
            <a:ext cx="4940012" cy="604390"/>
          </a:xfrm>
          <a:prstGeom prst="rect">
            <a:avLst/>
          </a:prstGeom>
        </p:spPr>
      </p:pic>
      <p:sp>
        <p:nvSpPr>
          <p:cNvPr id="9" name="文本框 8">
            <a:extLst>
              <a:ext uri="{FF2B5EF4-FFF2-40B4-BE49-F238E27FC236}">
                <a16:creationId xmlns:a16="http://schemas.microsoft.com/office/drawing/2014/main" id="{14AB9D9E-FF9C-B9F0-4840-402AC8074D07}"/>
              </a:ext>
            </a:extLst>
          </p:cNvPr>
          <p:cNvSpPr txBox="1"/>
          <p:nvPr/>
        </p:nvSpPr>
        <p:spPr>
          <a:xfrm>
            <a:off x="2087459" y="238835"/>
            <a:ext cx="7355281" cy="584775"/>
          </a:xfrm>
          <a:prstGeom prst="rect">
            <a:avLst/>
          </a:prstGeom>
          <a:noFill/>
        </p:spPr>
        <p:txBody>
          <a:bodyPr wrap="square">
            <a:spAutoFit/>
          </a:bodyPr>
          <a:lstStyle/>
          <a:p>
            <a:pPr algn="ctr"/>
            <a:r>
              <a:rPr lang="en-US" altLang="zh-CN" sz="3200" dirty="0"/>
              <a:t>Just need simple config</a:t>
            </a:r>
          </a:p>
        </p:txBody>
      </p:sp>
      <p:pic>
        <p:nvPicPr>
          <p:cNvPr id="11" name="图片 10">
            <a:extLst>
              <a:ext uri="{FF2B5EF4-FFF2-40B4-BE49-F238E27FC236}">
                <a16:creationId xmlns:a16="http://schemas.microsoft.com/office/drawing/2014/main" id="{B69D6553-0015-49D1-30A0-EDD10B993CBA}"/>
              </a:ext>
            </a:extLst>
          </p:cNvPr>
          <p:cNvPicPr>
            <a:picLocks noChangeAspect="1"/>
          </p:cNvPicPr>
          <p:nvPr/>
        </p:nvPicPr>
        <p:blipFill>
          <a:blip r:embed="rId5"/>
          <a:stretch>
            <a:fillRect/>
          </a:stretch>
        </p:blipFill>
        <p:spPr>
          <a:xfrm>
            <a:off x="622696" y="2666136"/>
            <a:ext cx="6093946" cy="3142821"/>
          </a:xfrm>
          <a:prstGeom prst="rect">
            <a:avLst/>
          </a:prstGeom>
        </p:spPr>
      </p:pic>
      <p:sp>
        <p:nvSpPr>
          <p:cNvPr id="2" name="文本框 1">
            <a:extLst>
              <a:ext uri="{FF2B5EF4-FFF2-40B4-BE49-F238E27FC236}">
                <a16:creationId xmlns:a16="http://schemas.microsoft.com/office/drawing/2014/main" id="{5BEE9259-68D0-FAF0-672B-349F0641C10B}"/>
              </a:ext>
            </a:extLst>
          </p:cNvPr>
          <p:cNvSpPr txBox="1"/>
          <p:nvPr/>
        </p:nvSpPr>
        <p:spPr>
          <a:xfrm>
            <a:off x="2870200" y="5926667"/>
            <a:ext cx="984565" cy="369332"/>
          </a:xfrm>
          <a:prstGeom prst="rect">
            <a:avLst/>
          </a:prstGeom>
          <a:noFill/>
        </p:spPr>
        <p:txBody>
          <a:bodyPr wrap="none" rtlCol="0">
            <a:spAutoFit/>
          </a:bodyPr>
          <a:lstStyle/>
          <a:p>
            <a:r>
              <a:rPr lang="en-US" altLang="zh-CN" dirty="0"/>
              <a:t>Loading</a:t>
            </a:r>
            <a:endParaRPr lang="zh-CN" altLang="en-US" dirty="0"/>
          </a:p>
        </p:txBody>
      </p:sp>
      <p:sp>
        <p:nvSpPr>
          <p:cNvPr id="4" name="文本框 3">
            <a:extLst>
              <a:ext uri="{FF2B5EF4-FFF2-40B4-BE49-F238E27FC236}">
                <a16:creationId xmlns:a16="http://schemas.microsoft.com/office/drawing/2014/main" id="{B65304C5-52F6-BB04-C6A9-E44EF7F19AC7}"/>
              </a:ext>
            </a:extLst>
          </p:cNvPr>
          <p:cNvSpPr txBox="1"/>
          <p:nvPr/>
        </p:nvSpPr>
        <p:spPr>
          <a:xfrm>
            <a:off x="8382029" y="5926667"/>
            <a:ext cx="1938351" cy="369332"/>
          </a:xfrm>
          <a:prstGeom prst="rect">
            <a:avLst/>
          </a:prstGeom>
          <a:noFill/>
        </p:spPr>
        <p:txBody>
          <a:bodyPr wrap="none" rtlCol="0">
            <a:spAutoFit/>
          </a:bodyPr>
          <a:lstStyle/>
          <a:p>
            <a:r>
              <a:rPr lang="en-US" altLang="zh-CN" dirty="0"/>
              <a:t>Parameter setting</a:t>
            </a:r>
            <a:endParaRPr lang="zh-CN" altLang="en-US" dirty="0"/>
          </a:p>
        </p:txBody>
      </p:sp>
      <p:sp>
        <p:nvSpPr>
          <p:cNvPr id="6" name="文本框 5">
            <a:extLst>
              <a:ext uri="{FF2B5EF4-FFF2-40B4-BE49-F238E27FC236}">
                <a16:creationId xmlns:a16="http://schemas.microsoft.com/office/drawing/2014/main" id="{8D4F9425-D28B-E304-BED6-83FA22172195}"/>
              </a:ext>
            </a:extLst>
          </p:cNvPr>
          <p:cNvSpPr txBox="1"/>
          <p:nvPr/>
        </p:nvSpPr>
        <p:spPr>
          <a:xfrm>
            <a:off x="8711097" y="3359415"/>
            <a:ext cx="837089" cy="369332"/>
          </a:xfrm>
          <a:prstGeom prst="rect">
            <a:avLst/>
          </a:prstGeom>
          <a:noFill/>
        </p:spPr>
        <p:txBody>
          <a:bodyPr wrap="none" rtlCol="0">
            <a:spAutoFit/>
          </a:bodyPr>
          <a:lstStyle/>
          <a:p>
            <a:r>
              <a:rPr lang="en-US" altLang="zh-CN" dirty="0"/>
              <a:t>Saving</a:t>
            </a:r>
            <a:endParaRPr lang="zh-CN" altLang="en-US" dirty="0"/>
          </a:p>
        </p:txBody>
      </p:sp>
      <p:sp>
        <p:nvSpPr>
          <p:cNvPr id="7" name="文本框 6">
            <a:extLst>
              <a:ext uri="{FF2B5EF4-FFF2-40B4-BE49-F238E27FC236}">
                <a16:creationId xmlns:a16="http://schemas.microsoft.com/office/drawing/2014/main" id="{38946C4E-E6E3-DBA8-A8CC-F7030FBE45FE}"/>
              </a:ext>
            </a:extLst>
          </p:cNvPr>
          <p:cNvSpPr txBox="1"/>
          <p:nvPr/>
        </p:nvSpPr>
        <p:spPr>
          <a:xfrm>
            <a:off x="8537171" y="1553013"/>
            <a:ext cx="1184940" cy="369332"/>
          </a:xfrm>
          <a:prstGeom prst="rect">
            <a:avLst/>
          </a:prstGeom>
          <a:noFill/>
        </p:spPr>
        <p:txBody>
          <a:bodyPr wrap="none" rtlCol="0">
            <a:spAutoFit/>
          </a:bodyPr>
          <a:lstStyle/>
          <a:p>
            <a:r>
              <a:rPr lang="en-US" altLang="zh-CN" dirty="0">
                <a:solidFill>
                  <a:srgbClr val="FF0000"/>
                </a:solidFill>
              </a:rPr>
              <a:t>command</a:t>
            </a:r>
            <a:endParaRPr lang="zh-CN" altLang="en-US" dirty="0">
              <a:solidFill>
                <a:srgbClr val="FF0000"/>
              </a:solidFill>
            </a:endParaRPr>
          </a:p>
        </p:txBody>
      </p:sp>
    </p:spTree>
    <p:extLst>
      <p:ext uri="{BB962C8B-B14F-4D97-AF65-F5344CB8AC3E}">
        <p14:creationId xmlns:p14="http://schemas.microsoft.com/office/powerpoint/2010/main" val="95498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CEBD74-90BB-3F49-B491-F4CDF6E64429}"/>
              </a:ext>
            </a:extLst>
          </p:cNvPr>
          <p:cNvSpPr>
            <a:spLocks noGrp="1"/>
          </p:cNvSpPr>
          <p:nvPr>
            <p:ph idx="1"/>
          </p:nvPr>
        </p:nvSpPr>
        <p:spPr>
          <a:xfrm>
            <a:off x="5864639" y="813683"/>
            <a:ext cx="6101121" cy="5230634"/>
          </a:xfrm>
          <a:noFill/>
          <a:ln>
            <a:noFill/>
          </a:ln>
        </p:spPr>
        <p:txBody>
          <a:bodyPr anchor="ctr">
            <a:normAutofit/>
          </a:bodyPr>
          <a:lstStyle/>
          <a:p>
            <a:r>
              <a:rPr kumimoji="1" lang="en-US" altLang="zh-CN" sz="3200" b="1" dirty="0">
                <a:solidFill>
                  <a:schemeClr val="tx2"/>
                </a:solidFill>
              </a:rPr>
              <a:t>Introduction of Past Work</a:t>
            </a:r>
            <a:endParaRPr kumimoji="1" lang="en-US" altLang="zh-CN" sz="3200" dirty="0">
              <a:solidFill>
                <a:schemeClr val="tx2"/>
              </a:solidFill>
            </a:endParaRPr>
          </a:p>
          <a:p>
            <a:pPr lvl="1"/>
            <a:r>
              <a:rPr kumimoji="1" lang="en-US" altLang="zh-CN" sz="2800" b="1" dirty="0">
                <a:solidFill>
                  <a:schemeClr val="tx2"/>
                </a:solidFill>
              </a:rPr>
              <a:t>Basic</a:t>
            </a:r>
            <a:r>
              <a:rPr kumimoji="1" lang="zh-CN" altLang="en-US" sz="2800" b="1" dirty="0">
                <a:solidFill>
                  <a:schemeClr val="tx2"/>
                </a:solidFill>
              </a:rPr>
              <a:t> </a:t>
            </a:r>
            <a:r>
              <a:rPr kumimoji="1" lang="en-US" altLang="zh-CN" sz="2800" b="1" dirty="0">
                <a:solidFill>
                  <a:schemeClr val="tx2"/>
                </a:solidFill>
              </a:rPr>
              <a:t>components</a:t>
            </a:r>
          </a:p>
          <a:p>
            <a:pPr lvl="1"/>
            <a:r>
              <a:rPr kumimoji="1" lang="en-US" altLang="zh-CN" sz="2800" dirty="0">
                <a:solidFill>
                  <a:schemeClr val="tx2"/>
                </a:solidFill>
              </a:rPr>
              <a:t>Performance &amp; method</a:t>
            </a:r>
          </a:p>
          <a:p>
            <a:pPr lvl="1"/>
            <a:r>
              <a:rPr kumimoji="1" lang="en-US" altLang="zh-CN" sz="2800" dirty="0">
                <a:solidFill>
                  <a:schemeClr val="tx2"/>
                </a:solidFill>
              </a:rPr>
              <a:t>multi-classification model</a:t>
            </a:r>
          </a:p>
          <a:p>
            <a:r>
              <a:rPr kumimoji="1" lang="en-US" altLang="zh-CN" sz="3200" dirty="0">
                <a:solidFill>
                  <a:schemeClr val="tx2"/>
                </a:solidFill>
              </a:rPr>
              <a:t>Introduction of Future Work</a:t>
            </a:r>
          </a:p>
          <a:p>
            <a:r>
              <a:rPr kumimoji="1" lang="en-US" altLang="zh-CN" sz="3200" dirty="0">
                <a:solidFill>
                  <a:schemeClr val="tx2"/>
                </a:solidFill>
              </a:rPr>
              <a:t>Temporal Graph Network</a:t>
            </a:r>
            <a:endParaRPr kumimoji="1" lang="zh-CN" altLang="en-US" sz="3200" dirty="0">
              <a:solidFill>
                <a:schemeClr val="tx2"/>
              </a:solidFill>
            </a:endParaRPr>
          </a:p>
        </p:txBody>
      </p:sp>
    </p:spTree>
    <p:extLst>
      <p:ext uri="{BB962C8B-B14F-4D97-AF65-F5344CB8AC3E}">
        <p14:creationId xmlns:p14="http://schemas.microsoft.com/office/powerpoint/2010/main" val="3770531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dfecedc5b75c5adb31e3f4fe4a77cc3">
            <a:hlinkClick r:id="" action="ppaction://media"/>
            <a:extLst>
              <a:ext uri="{FF2B5EF4-FFF2-40B4-BE49-F238E27FC236}">
                <a16:creationId xmlns:a16="http://schemas.microsoft.com/office/drawing/2014/main" id="{F205BCD6-FC0B-D175-CA26-49CC2049D04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7547" y="594320"/>
            <a:ext cx="10236906" cy="5758260"/>
          </a:xfrm>
        </p:spPr>
      </p:pic>
    </p:spTree>
    <p:extLst>
      <p:ext uri="{BB962C8B-B14F-4D97-AF65-F5344CB8AC3E}">
        <p14:creationId xmlns:p14="http://schemas.microsoft.com/office/powerpoint/2010/main" val="422189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D341B-64CA-000B-F924-E04855A74E74}"/>
            </a:ext>
          </a:extLst>
        </p:cNvPr>
        <p:cNvGrpSpPr/>
        <p:nvPr/>
      </p:nvGrpSpPr>
      <p:grpSpPr>
        <a:xfrm>
          <a:off x="0" y="0"/>
          <a:ext cx="0" cy="0"/>
          <a:chOff x="0" y="0"/>
          <a:chExt cx="0" cy="0"/>
        </a:xfrm>
      </p:grpSpPr>
      <p:pic>
        <p:nvPicPr>
          <p:cNvPr id="33" name="图片 32">
            <a:extLst>
              <a:ext uri="{FF2B5EF4-FFF2-40B4-BE49-F238E27FC236}">
                <a16:creationId xmlns:a16="http://schemas.microsoft.com/office/drawing/2014/main" id="{09010AC0-5F11-0C8E-DD84-80AE8920DD79}"/>
              </a:ext>
            </a:extLst>
          </p:cNvPr>
          <p:cNvPicPr>
            <a:picLocks noChangeAspect="1"/>
          </p:cNvPicPr>
          <p:nvPr/>
        </p:nvPicPr>
        <p:blipFill>
          <a:blip r:embed="rId2">
            <a:extLst>
              <a:ext uri="{28A0092B-C50C-407E-A947-70E740481C1C}">
                <a14:useLocalDpi xmlns:a14="http://schemas.microsoft.com/office/drawing/2010/main" val="0"/>
              </a:ext>
            </a:extLst>
          </a:blip>
          <a:srcRect l="1901" t="8216" r="3837" b="7739"/>
          <a:stretch>
            <a:fillRect/>
          </a:stretch>
        </p:blipFill>
        <p:spPr>
          <a:xfrm>
            <a:off x="6390953" y="589312"/>
            <a:ext cx="4641224" cy="2912423"/>
          </a:xfrm>
          <a:prstGeom prst="rect">
            <a:avLst/>
          </a:prstGeom>
        </p:spPr>
      </p:pic>
      <p:pic>
        <p:nvPicPr>
          <p:cNvPr id="3" name="图片 2">
            <a:extLst>
              <a:ext uri="{FF2B5EF4-FFF2-40B4-BE49-F238E27FC236}">
                <a16:creationId xmlns:a16="http://schemas.microsoft.com/office/drawing/2014/main" id="{FBECE01B-48AA-2950-F752-1EC46FCB1211}"/>
              </a:ext>
            </a:extLst>
          </p:cNvPr>
          <p:cNvPicPr>
            <a:picLocks noChangeAspect="1"/>
          </p:cNvPicPr>
          <p:nvPr/>
        </p:nvPicPr>
        <p:blipFill>
          <a:blip r:embed="rId3">
            <a:extLst>
              <a:ext uri="{28A0092B-C50C-407E-A947-70E740481C1C}">
                <a14:useLocalDpi xmlns:a14="http://schemas.microsoft.com/office/drawing/2010/main" val="0"/>
              </a:ext>
            </a:extLst>
          </a:blip>
          <a:srcRect l="1901" t="5973" r="1824" b="6498"/>
          <a:stretch>
            <a:fillRect/>
          </a:stretch>
        </p:blipFill>
        <p:spPr>
          <a:xfrm>
            <a:off x="920337" y="492375"/>
            <a:ext cx="4589813" cy="2936625"/>
          </a:xfrm>
          <a:prstGeom prst="rect">
            <a:avLst/>
          </a:prstGeom>
        </p:spPr>
      </p:pic>
      <p:sp>
        <p:nvSpPr>
          <p:cNvPr id="21" name="文本框 20">
            <a:extLst>
              <a:ext uri="{FF2B5EF4-FFF2-40B4-BE49-F238E27FC236}">
                <a16:creationId xmlns:a16="http://schemas.microsoft.com/office/drawing/2014/main" id="{F66FBCEF-81E7-8B97-45F7-D13F5EEE0529}"/>
              </a:ext>
            </a:extLst>
          </p:cNvPr>
          <p:cNvSpPr txBox="1"/>
          <p:nvPr/>
        </p:nvSpPr>
        <p:spPr>
          <a:xfrm>
            <a:off x="434176" y="63944"/>
            <a:ext cx="10913765" cy="707886"/>
          </a:xfrm>
          <a:prstGeom prst="rect">
            <a:avLst/>
          </a:prstGeom>
          <a:noFill/>
        </p:spPr>
        <p:txBody>
          <a:bodyPr wrap="square">
            <a:spAutoFit/>
          </a:bodyPr>
          <a:lstStyle/>
          <a:p>
            <a:pPr algn="ctr"/>
            <a:r>
              <a:rPr lang="en-US" altLang="zh-CN" sz="2000" dirty="0"/>
              <a:t>Interesting graph features: Areas with only a single color indicate that a clear distinction can be made here</a:t>
            </a:r>
            <a:endParaRPr lang="zh-CN" altLang="en-US" sz="3200" dirty="0"/>
          </a:p>
        </p:txBody>
      </p:sp>
      <p:pic>
        <p:nvPicPr>
          <p:cNvPr id="34" name="图片 33">
            <a:extLst>
              <a:ext uri="{FF2B5EF4-FFF2-40B4-BE49-F238E27FC236}">
                <a16:creationId xmlns:a16="http://schemas.microsoft.com/office/drawing/2014/main" id="{8A564DAF-6FF3-071F-9D19-D178DD93CC95}"/>
              </a:ext>
            </a:extLst>
          </p:cNvPr>
          <p:cNvPicPr>
            <a:picLocks noChangeAspect="1"/>
          </p:cNvPicPr>
          <p:nvPr/>
        </p:nvPicPr>
        <p:blipFill>
          <a:blip r:embed="rId4">
            <a:extLst>
              <a:ext uri="{28A0092B-C50C-407E-A947-70E740481C1C}">
                <a14:useLocalDpi xmlns:a14="http://schemas.microsoft.com/office/drawing/2010/main" val="0"/>
              </a:ext>
            </a:extLst>
          </a:blip>
          <a:srcRect l="1571" t="9636" r="2848" b="8093"/>
          <a:stretch>
            <a:fillRect/>
          </a:stretch>
        </p:blipFill>
        <p:spPr>
          <a:xfrm>
            <a:off x="782361" y="3734790"/>
            <a:ext cx="4781230" cy="2897579"/>
          </a:xfrm>
          <a:prstGeom prst="rect">
            <a:avLst/>
          </a:prstGeom>
        </p:spPr>
      </p:pic>
      <p:pic>
        <p:nvPicPr>
          <p:cNvPr id="35" name="图片 34">
            <a:extLst>
              <a:ext uri="{FF2B5EF4-FFF2-40B4-BE49-F238E27FC236}">
                <a16:creationId xmlns:a16="http://schemas.microsoft.com/office/drawing/2014/main" id="{E985A5A1-E754-AA98-AAD5-CEE88EE9D6EC}"/>
              </a:ext>
            </a:extLst>
          </p:cNvPr>
          <p:cNvPicPr>
            <a:picLocks noChangeAspect="1"/>
          </p:cNvPicPr>
          <p:nvPr/>
        </p:nvPicPr>
        <p:blipFill>
          <a:blip r:embed="rId5">
            <a:extLst>
              <a:ext uri="{28A0092B-C50C-407E-A947-70E740481C1C}">
                <a14:useLocalDpi xmlns:a14="http://schemas.microsoft.com/office/drawing/2010/main" val="0"/>
              </a:ext>
            </a:extLst>
          </a:blip>
          <a:srcRect l="4823" t="8938" r="4772" b="7368"/>
          <a:stretch>
            <a:fillRect/>
          </a:stretch>
        </p:blipFill>
        <p:spPr>
          <a:xfrm>
            <a:off x="6580910" y="3734790"/>
            <a:ext cx="4451267" cy="2897579"/>
          </a:xfrm>
          <a:prstGeom prst="rect">
            <a:avLst/>
          </a:prstGeom>
        </p:spPr>
      </p:pic>
      <p:sp>
        <p:nvSpPr>
          <p:cNvPr id="2" name="图文框 1">
            <a:extLst>
              <a:ext uri="{FF2B5EF4-FFF2-40B4-BE49-F238E27FC236}">
                <a16:creationId xmlns:a16="http://schemas.microsoft.com/office/drawing/2014/main" id="{1D730D8E-59EB-6A80-4FE0-918C2A801A68}"/>
              </a:ext>
            </a:extLst>
          </p:cNvPr>
          <p:cNvSpPr/>
          <p:nvPr/>
        </p:nvSpPr>
        <p:spPr>
          <a:xfrm>
            <a:off x="3283526" y="4916385"/>
            <a:ext cx="1822863" cy="1449240"/>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图文框 3">
            <a:extLst>
              <a:ext uri="{FF2B5EF4-FFF2-40B4-BE49-F238E27FC236}">
                <a16:creationId xmlns:a16="http://schemas.microsoft.com/office/drawing/2014/main" id="{990E6C67-CC35-51D6-B1F0-A2BFE5F8AF6A}"/>
              </a:ext>
            </a:extLst>
          </p:cNvPr>
          <p:cNvSpPr/>
          <p:nvPr/>
        </p:nvSpPr>
        <p:spPr>
          <a:xfrm>
            <a:off x="3372592" y="1864426"/>
            <a:ext cx="1686296" cy="1292772"/>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图文框 4">
            <a:extLst>
              <a:ext uri="{FF2B5EF4-FFF2-40B4-BE49-F238E27FC236}">
                <a16:creationId xmlns:a16="http://schemas.microsoft.com/office/drawing/2014/main" id="{86A67ED5-CD19-CF80-60FD-6BA80137D9E6}"/>
              </a:ext>
            </a:extLst>
          </p:cNvPr>
          <p:cNvSpPr/>
          <p:nvPr/>
        </p:nvSpPr>
        <p:spPr>
          <a:xfrm>
            <a:off x="8711565" y="1983178"/>
            <a:ext cx="1875287" cy="1284191"/>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图文框 5">
            <a:extLst>
              <a:ext uri="{FF2B5EF4-FFF2-40B4-BE49-F238E27FC236}">
                <a16:creationId xmlns:a16="http://schemas.microsoft.com/office/drawing/2014/main" id="{C5BFE105-F8E0-1B4E-5185-48572BACA1EF}"/>
              </a:ext>
            </a:extLst>
          </p:cNvPr>
          <p:cNvSpPr/>
          <p:nvPr/>
        </p:nvSpPr>
        <p:spPr>
          <a:xfrm>
            <a:off x="8347389" y="4895602"/>
            <a:ext cx="2292902" cy="1470024"/>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837365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8B44B-CD40-A763-2DAE-2CAFD955B701}"/>
            </a:ext>
          </a:extLst>
        </p:cNvPr>
        <p:cNvGrpSpPr/>
        <p:nvPr/>
      </p:nvGrpSpPr>
      <p:grpSpPr>
        <a:xfrm>
          <a:off x="0" y="0"/>
          <a:ext cx="0" cy="0"/>
          <a:chOff x="0" y="0"/>
          <a:chExt cx="0" cy="0"/>
        </a:xfrm>
      </p:grpSpPr>
      <p:pic>
        <p:nvPicPr>
          <p:cNvPr id="33" name="图片 32">
            <a:extLst>
              <a:ext uri="{FF2B5EF4-FFF2-40B4-BE49-F238E27FC236}">
                <a16:creationId xmlns:a16="http://schemas.microsoft.com/office/drawing/2014/main" id="{D683427C-16FE-90E0-2B6C-43F1A58E31C4}"/>
              </a:ext>
            </a:extLst>
          </p:cNvPr>
          <p:cNvPicPr>
            <a:picLocks noChangeAspect="1"/>
          </p:cNvPicPr>
          <p:nvPr/>
        </p:nvPicPr>
        <p:blipFill>
          <a:blip r:embed="rId2">
            <a:extLst>
              <a:ext uri="{28A0092B-C50C-407E-A947-70E740481C1C}">
                <a14:useLocalDpi xmlns:a14="http://schemas.microsoft.com/office/drawing/2010/main" val="0"/>
              </a:ext>
            </a:extLst>
          </a:blip>
          <a:srcRect l="1371" t="7793" r="2009" b="6482"/>
          <a:stretch>
            <a:fillRect/>
          </a:stretch>
        </p:blipFill>
        <p:spPr>
          <a:xfrm>
            <a:off x="6297379" y="427961"/>
            <a:ext cx="4923702" cy="3073150"/>
          </a:xfrm>
          <a:prstGeom prst="rect">
            <a:avLst/>
          </a:prstGeom>
        </p:spPr>
      </p:pic>
      <p:pic>
        <p:nvPicPr>
          <p:cNvPr id="3" name="图片 2">
            <a:extLst>
              <a:ext uri="{FF2B5EF4-FFF2-40B4-BE49-F238E27FC236}">
                <a16:creationId xmlns:a16="http://schemas.microsoft.com/office/drawing/2014/main" id="{993C3DC9-7827-9731-8725-E611841754BE}"/>
              </a:ext>
            </a:extLst>
          </p:cNvPr>
          <p:cNvPicPr>
            <a:picLocks noChangeAspect="1"/>
          </p:cNvPicPr>
          <p:nvPr/>
        </p:nvPicPr>
        <p:blipFill>
          <a:blip r:embed="rId3"/>
          <a:srcRect l="3992" t="10609" r="6563" b="7582"/>
          <a:stretch>
            <a:fillRect/>
          </a:stretch>
        </p:blipFill>
        <p:spPr>
          <a:xfrm>
            <a:off x="832309" y="520975"/>
            <a:ext cx="4631687" cy="2980135"/>
          </a:xfrm>
          <a:prstGeom prst="rect">
            <a:avLst/>
          </a:prstGeom>
        </p:spPr>
      </p:pic>
      <p:sp>
        <p:nvSpPr>
          <p:cNvPr id="21" name="文本框 20">
            <a:extLst>
              <a:ext uri="{FF2B5EF4-FFF2-40B4-BE49-F238E27FC236}">
                <a16:creationId xmlns:a16="http://schemas.microsoft.com/office/drawing/2014/main" id="{B013FB5F-1F38-9304-1195-D550EBA7483D}"/>
              </a:ext>
            </a:extLst>
          </p:cNvPr>
          <p:cNvSpPr txBox="1"/>
          <p:nvPr/>
        </p:nvSpPr>
        <p:spPr>
          <a:xfrm>
            <a:off x="2632598" y="59310"/>
            <a:ext cx="6421994" cy="461665"/>
          </a:xfrm>
          <a:prstGeom prst="rect">
            <a:avLst/>
          </a:prstGeom>
          <a:noFill/>
        </p:spPr>
        <p:txBody>
          <a:bodyPr wrap="square">
            <a:spAutoFit/>
          </a:bodyPr>
          <a:lstStyle/>
          <a:p>
            <a:pPr algn="ctr"/>
            <a:r>
              <a:rPr lang="en-US" altLang="zh-CN" sz="2400" dirty="0"/>
              <a:t>Some interesting basic features</a:t>
            </a:r>
            <a:endParaRPr lang="zh-CN" altLang="en-US" sz="2400" dirty="0"/>
          </a:p>
        </p:txBody>
      </p:sp>
      <p:pic>
        <p:nvPicPr>
          <p:cNvPr id="34" name="图片 33">
            <a:extLst>
              <a:ext uri="{FF2B5EF4-FFF2-40B4-BE49-F238E27FC236}">
                <a16:creationId xmlns:a16="http://schemas.microsoft.com/office/drawing/2014/main" id="{4ED5AFC5-B164-55ED-DC37-6D69C8D678FC}"/>
              </a:ext>
            </a:extLst>
          </p:cNvPr>
          <p:cNvPicPr>
            <a:picLocks noChangeAspect="1"/>
          </p:cNvPicPr>
          <p:nvPr/>
        </p:nvPicPr>
        <p:blipFill>
          <a:blip r:embed="rId4">
            <a:extLst>
              <a:ext uri="{28A0092B-C50C-407E-A947-70E740481C1C}">
                <a14:useLocalDpi xmlns:a14="http://schemas.microsoft.com/office/drawing/2010/main" val="0"/>
              </a:ext>
            </a:extLst>
          </a:blip>
          <a:srcRect l="1606" t="8374" r="1774" b="7248"/>
          <a:stretch>
            <a:fillRect/>
          </a:stretch>
        </p:blipFill>
        <p:spPr>
          <a:xfrm>
            <a:off x="703734" y="3619835"/>
            <a:ext cx="5002327" cy="3073149"/>
          </a:xfrm>
          <a:prstGeom prst="rect">
            <a:avLst/>
          </a:prstGeom>
        </p:spPr>
      </p:pic>
      <p:pic>
        <p:nvPicPr>
          <p:cNvPr id="35" name="图片 34">
            <a:extLst>
              <a:ext uri="{FF2B5EF4-FFF2-40B4-BE49-F238E27FC236}">
                <a16:creationId xmlns:a16="http://schemas.microsoft.com/office/drawing/2014/main" id="{B148C342-863A-C8BE-14B8-56DEA6A13573}"/>
              </a:ext>
            </a:extLst>
          </p:cNvPr>
          <p:cNvPicPr>
            <a:picLocks noChangeAspect="1"/>
          </p:cNvPicPr>
          <p:nvPr/>
        </p:nvPicPr>
        <p:blipFill>
          <a:blip r:embed="rId5">
            <a:extLst>
              <a:ext uri="{28A0092B-C50C-407E-A947-70E740481C1C}">
                <a14:useLocalDpi xmlns:a14="http://schemas.microsoft.com/office/drawing/2010/main" val="0"/>
              </a:ext>
            </a:extLst>
          </a:blip>
          <a:srcRect l="1371" t="7078" r="2009" b="7367"/>
          <a:stretch>
            <a:fillRect/>
          </a:stretch>
        </p:blipFill>
        <p:spPr>
          <a:xfrm>
            <a:off x="6390953" y="3619835"/>
            <a:ext cx="4923701" cy="3073149"/>
          </a:xfrm>
          <a:prstGeom prst="rect">
            <a:avLst/>
          </a:prstGeom>
        </p:spPr>
      </p:pic>
      <p:sp>
        <p:nvSpPr>
          <p:cNvPr id="36" name="图文框 35">
            <a:extLst>
              <a:ext uri="{FF2B5EF4-FFF2-40B4-BE49-F238E27FC236}">
                <a16:creationId xmlns:a16="http://schemas.microsoft.com/office/drawing/2014/main" id="{B59EFD4D-8F08-6A08-B230-27872381A66E}"/>
              </a:ext>
            </a:extLst>
          </p:cNvPr>
          <p:cNvSpPr/>
          <p:nvPr/>
        </p:nvSpPr>
        <p:spPr>
          <a:xfrm>
            <a:off x="4471093" y="2420588"/>
            <a:ext cx="992903" cy="804553"/>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图文框 36">
            <a:extLst>
              <a:ext uri="{FF2B5EF4-FFF2-40B4-BE49-F238E27FC236}">
                <a16:creationId xmlns:a16="http://schemas.microsoft.com/office/drawing/2014/main" id="{24402FDD-9A21-DED6-415F-9FB1D09B78A9}"/>
              </a:ext>
            </a:extLst>
          </p:cNvPr>
          <p:cNvSpPr/>
          <p:nvPr/>
        </p:nvSpPr>
        <p:spPr>
          <a:xfrm>
            <a:off x="8453286" y="2333503"/>
            <a:ext cx="2252320" cy="891638"/>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图文框 37">
            <a:extLst>
              <a:ext uri="{FF2B5EF4-FFF2-40B4-BE49-F238E27FC236}">
                <a16:creationId xmlns:a16="http://schemas.microsoft.com/office/drawing/2014/main" id="{31701308-4559-1D93-DC92-F97CBC5C6A88}"/>
              </a:ext>
            </a:extLst>
          </p:cNvPr>
          <p:cNvSpPr/>
          <p:nvPr/>
        </p:nvSpPr>
        <p:spPr>
          <a:xfrm>
            <a:off x="2877820" y="4916385"/>
            <a:ext cx="2228570" cy="1513116"/>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图文框 38">
            <a:extLst>
              <a:ext uri="{FF2B5EF4-FFF2-40B4-BE49-F238E27FC236}">
                <a16:creationId xmlns:a16="http://schemas.microsoft.com/office/drawing/2014/main" id="{37123A34-93AD-0DF3-0F64-89532EB4643D}"/>
              </a:ext>
            </a:extLst>
          </p:cNvPr>
          <p:cNvSpPr/>
          <p:nvPr/>
        </p:nvSpPr>
        <p:spPr>
          <a:xfrm>
            <a:off x="8564121" y="4916385"/>
            <a:ext cx="2228570" cy="1513116"/>
          </a:xfrm>
          <a:prstGeom prst="frame">
            <a:avLst>
              <a:gd name="adj1" fmla="val 3410"/>
            </a:avLst>
          </a:prstGeom>
          <a:solidFill>
            <a:schemeClr val="accent2">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箭头: 下 1">
            <a:extLst>
              <a:ext uri="{FF2B5EF4-FFF2-40B4-BE49-F238E27FC236}">
                <a16:creationId xmlns:a16="http://schemas.microsoft.com/office/drawing/2014/main" id="{BC89BA7D-06A6-0600-B5E0-904199F052A7}"/>
              </a:ext>
            </a:extLst>
          </p:cNvPr>
          <p:cNvSpPr/>
          <p:nvPr/>
        </p:nvSpPr>
        <p:spPr>
          <a:xfrm rot="1050457">
            <a:off x="4999597" y="1677496"/>
            <a:ext cx="361813" cy="624367"/>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549E029-F299-464B-E5EA-9AEDE84EE6FC}"/>
              </a:ext>
            </a:extLst>
          </p:cNvPr>
          <p:cNvSpPr txBox="1"/>
          <p:nvPr/>
        </p:nvSpPr>
        <p:spPr>
          <a:xfrm>
            <a:off x="5224675" y="1374105"/>
            <a:ext cx="1237839" cy="369332"/>
          </a:xfrm>
          <a:prstGeom prst="rect">
            <a:avLst/>
          </a:prstGeom>
          <a:noFill/>
        </p:spPr>
        <p:txBody>
          <a:bodyPr wrap="none" rtlCol="0">
            <a:spAutoFit/>
          </a:bodyPr>
          <a:lstStyle/>
          <a:p>
            <a:r>
              <a:rPr lang="en-US" altLang="zh-CN" dirty="0"/>
              <a:t>Interesting</a:t>
            </a:r>
            <a:endParaRPr lang="zh-CN" altLang="en-US" dirty="0"/>
          </a:p>
        </p:txBody>
      </p:sp>
    </p:spTree>
    <p:extLst>
      <p:ext uri="{BB962C8B-B14F-4D97-AF65-F5344CB8AC3E}">
        <p14:creationId xmlns:p14="http://schemas.microsoft.com/office/powerpoint/2010/main" val="3329534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295C9-8C05-D168-78FF-C4C731072BD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13125B4-0F53-1FE9-FB39-7B7AAEE21D00}"/>
              </a:ext>
            </a:extLst>
          </p:cNvPr>
          <p:cNvSpPr>
            <a:spLocks noGrp="1"/>
          </p:cNvSpPr>
          <p:nvPr>
            <p:ph type="title"/>
          </p:nvPr>
        </p:nvSpPr>
        <p:spPr>
          <a:xfrm>
            <a:off x="775622" y="421769"/>
            <a:ext cx="10640754" cy="460831"/>
          </a:xfrm>
        </p:spPr>
        <p:txBody>
          <a:bodyPr vert="horz" lIns="91440" tIns="45720" rIns="91440" bIns="45720" rtlCol="0" anchor="b">
            <a:normAutofit/>
          </a:bodyPr>
          <a:lstStyle/>
          <a:p>
            <a:pPr algn="ctr"/>
            <a:r>
              <a:rPr lang="en-US" altLang="zh-CN" sz="2400" dirty="0">
                <a:latin typeface="+mn-lt"/>
              </a:rPr>
              <a:t>Interesting temporal patterns</a:t>
            </a:r>
            <a:endParaRPr lang="zh-CN" altLang="en-US" sz="2400" dirty="0">
              <a:latin typeface="+mn-lt"/>
            </a:endParaRPr>
          </a:p>
        </p:txBody>
      </p:sp>
      <p:pic>
        <p:nvPicPr>
          <p:cNvPr id="5" name="图片 4" descr="图表, 条形图, 直方图&#10;&#10;AI 生成的内容可能不正确。">
            <a:extLst>
              <a:ext uri="{FF2B5EF4-FFF2-40B4-BE49-F238E27FC236}">
                <a16:creationId xmlns:a16="http://schemas.microsoft.com/office/drawing/2014/main" id="{7F20C878-0E92-987A-66C8-F0E943763DAC}"/>
              </a:ext>
            </a:extLst>
          </p:cNvPr>
          <p:cNvPicPr>
            <a:picLocks noChangeAspect="1"/>
          </p:cNvPicPr>
          <p:nvPr/>
        </p:nvPicPr>
        <p:blipFill>
          <a:blip r:embed="rId2"/>
          <a:stretch>
            <a:fillRect/>
          </a:stretch>
        </p:blipFill>
        <p:spPr>
          <a:xfrm>
            <a:off x="2766904" y="973948"/>
            <a:ext cx="6658191" cy="5316615"/>
          </a:xfrm>
          <a:prstGeom prst="rect">
            <a:avLst/>
          </a:prstGeom>
        </p:spPr>
      </p:pic>
      <p:sp>
        <p:nvSpPr>
          <p:cNvPr id="6" name="箭头: 下 5">
            <a:extLst>
              <a:ext uri="{FF2B5EF4-FFF2-40B4-BE49-F238E27FC236}">
                <a16:creationId xmlns:a16="http://schemas.microsoft.com/office/drawing/2014/main" id="{74551184-E130-BFBD-E709-0B13121C4D62}"/>
              </a:ext>
            </a:extLst>
          </p:cNvPr>
          <p:cNvSpPr/>
          <p:nvPr/>
        </p:nvSpPr>
        <p:spPr>
          <a:xfrm rot="17890567">
            <a:off x="2016339" y="3664145"/>
            <a:ext cx="546008" cy="791046"/>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38CC38F-F50C-4D58-9802-3A315C56E656}"/>
              </a:ext>
            </a:extLst>
          </p:cNvPr>
          <p:cNvSpPr txBox="1"/>
          <p:nvPr/>
        </p:nvSpPr>
        <p:spPr>
          <a:xfrm>
            <a:off x="1257778" y="4374647"/>
            <a:ext cx="1237839" cy="369332"/>
          </a:xfrm>
          <a:prstGeom prst="rect">
            <a:avLst/>
          </a:prstGeom>
          <a:noFill/>
        </p:spPr>
        <p:txBody>
          <a:bodyPr wrap="none" rtlCol="0">
            <a:spAutoFit/>
          </a:bodyPr>
          <a:lstStyle/>
          <a:p>
            <a:r>
              <a:rPr lang="en-US" altLang="zh-CN" dirty="0"/>
              <a:t>Interesting</a:t>
            </a:r>
            <a:endParaRPr lang="zh-CN" altLang="en-US" dirty="0"/>
          </a:p>
        </p:txBody>
      </p:sp>
    </p:spTree>
    <p:extLst>
      <p:ext uri="{BB962C8B-B14F-4D97-AF65-F5344CB8AC3E}">
        <p14:creationId xmlns:p14="http://schemas.microsoft.com/office/powerpoint/2010/main" val="2965322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868FA16F-A510-3143-ABB5-E187BC3EF77D}"/>
              </a:ext>
            </a:extLst>
          </p:cNvPr>
          <p:cNvGraphicFramePr>
            <a:graphicFrameLocks noGrp="1"/>
          </p:cNvGraphicFramePr>
          <p:nvPr>
            <p:extLst>
              <p:ext uri="{D42A27DB-BD31-4B8C-83A1-F6EECF244321}">
                <p14:modId xmlns:p14="http://schemas.microsoft.com/office/powerpoint/2010/main" val="3846892769"/>
              </p:ext>
            </p:extLst>
          </p:nvPr>
        </p:nvGraphicFramePr>
        <p:xfrm>
          <a:off x="993791" y="1473984"/>
          <a:ext cx="9990552" cy="3002280"/>
        </p:xfrm>
        <a:graphic>
          <a:graphicData uri="http://schemas.openxmlformats.org/drawingml/2006/table">
            <a:tbl>
              <a:tblPr>
                <a:tableStyleId>{D7AC3CCA-C797-4891-BE02-D94E43425B78}</a:tableStyleId>
              </a:tblPr>
              <a:tblGrid>
                <a:gridCol w="1248819">
                  <a:extLst>
                    <a:ext uri="{9D8B030D-6E8A-4147-A177-3AD203B41FA5}">
                      <a16:colId xmlns:a16="http://schemas.microsoft.com/office/drawing/2014/main" val="3330961621"/>
                    </a:ext>
                  </a:extLst>
                </a:gridCol>
                <a:gridCol w="1748346">
                  <a:extLst>
                    <a:ext uri="{9D8B030D-6E8A-4147-A177-3AD203B41FA5}">
                      <a16:colId xmlns:a16="http://schemas.microsoft.com/office/drawing/2014/main" val="878806216"/>
                    </a:ext>
                  </a:extLst>
                </a:gridCol>
                <a:gridCol w="2247874">
                  <a:extLst>
                    <a:ext uri="{9D8B030D-6E8A-4147-A177-3AD203B41FA5}">
                      <a16:colId xmlns:a16="http://schemas.microsoft.com/office/drawing/2014/main" val="4035307674"/>
                    </a:ext>
                  </a:extLst>
                </a:gridCol>
                <a:gridCol w="2497638">
                  <a:extLst>
                    <a:ext uri="{9D8B030D-6E8A-4147-A177-3AD203B41FA5}">
                      <a16:colId xmlns:a16="http://schemas.microsoft.com/office/drawing/2014/main" val="2355830473"/>
                    </a:ext>
                  </a:extLst>
                </a:gridCol>
                <a:gridCol w="2247875">
                  <a:extLst>
                    <a:ext uri="{9D8B030D-6E8A-4147-A177-3AD203B41FA5}">
                      <a16:colId xmlns:a16="http://schemas.microsoft.com/office/drawing/2014/main" val="3900960438"/>
                    </a:ext>
                  </a:extLst>
                </a:gridCol>
              </a:tblGrid>
              <a:tr h="0">
                <a:tc>
                  <a:txBody>
                    <a:bodyPr/>
                    <a:lstStyle/>
                    <a:p>
                      <a:r>
                        <a:rPr lang="en-US" sz="1100" b="1" dirty="0" err="1"/>
                        <a:t>Is_laundering</a:t>
                      </a:r>
                      <a:endParaRPr lang="en-US" sz="1100" dirty="0"/>
                    </a:p>
                  </a:txBody>
                  <a:tcPr marL="76200" marR="76200" marT="76200" marB="76200" anchor="ctr">
                    <a:solidFill>
                      <a:schemeClr val="accent1">
                        <a:lumMod val="40000"/>
                        <a:lumOff val="60000"/>
                      </a:schemeClr>
                    </a:solidFill>
                  </a:tcPr>
                </a:tc>
                <a:tc>
                  <a:txBody>
                    <a:bodyPr/>
                    <a:lstStyle/>
                    <a:p>
                      <a:r>
                        <a:rPr lang="en-US" sz="1100" b="1" dirty="0" err="1"/>
                        <a:t>predict_probability</a:t>
                      </a:r>
                      <a:endParaRPr lang="en-US" sz="1100" dirty="0"/>
                    </a:p>
                  </a:txBody>
                  <a:tcPr marL="76200" marR="76200" marT="76200" marB="76200" anchor="ctr">
                    <a:solidFill>
                      <a:schemeClr val="accent1">
                        <a:lumMod val="40000"/>
                        <a:lumOff val="60000"/>
                      </a:schemeClr>
                    </a:solidFill>
                  </a:tcPr>
                </a:tc>
                <a:tc>
                  <a:txBody>
                    <a:bodyPr/>
                    <a:lstStyle/>
                    <a:p>
                      <a:r>
                        <a:rPr lang="en-US" altLang="zh-CN" sz="1100" b="1" dirty="0"/>
                        <a:t>High risk detect</a:t>
                      </a:r>
                      <a:r>
                        <a:rPr lang="en-US" sz="1100" b="1" dirty="0"/>
                        <a:t> (</a:t>
                      </a:r>
                      <a:r>
                        <a:rPr lang="en-US" altLang="zh-CN" sz="1100" b="1" dirty="0"/>
                        <a:t>set </a:t>
                      </a:r>
                      <a:r>
                        <a:rPr lang="en-US" sz="1100" b="1" dirty="0"/>
                        <a:t>TPR=90%)</a:t>
                      </a:r>
                      <a:endParaRPr lang="en-US" sz="1100" dirty="0"/>
                    </a:p>
                  </a:txBody>
                  <a:tcPr marL="76200" marR="76200" marT="76200" marB="76200" anchor="ctr">
                    <a:solidFill>
                      <a:schemeClr val="accent1">
                        <a:lumMod val="40000"/>
                        <a:lumOff val="60000"/>
                      </a:schemeClr>
                    </a:solidFill>
                  </a:tcPr>
                </a:tc>
                <a:tc>
                  <a:txBody>
                    <a:bodyPr/>
                    <a:lstStyle/>
                    <a:p>
                      <a:r>
                        <a:rPr lang="en-US" sz="1100" b="1" dirty="0"/>
                        <a:t>Middle risk </a:t>
                      </a:r>
                      <a:r>
                        <a:rPr lang="en-US" altLang="zh-CN" sz="1100" b="1" dirty="0"/>
                        <a:t>detect</a:t>
                      </a:r>
                      <a:r>
                        <a:rPr lang="en-US" sz="1100" b="1" dirty="0"/>
                        <a:t> (set TPR=95%)</a:t>
                      </a:r>
                      <a:endParaRPr lang="en-US" sz="1100" dirty="0"/>
                    </a:p>
                  </a:txBody>
                  <a:tcPr marL="76200" marR="76200" marT="76200" marB="76200" anchor="ctr">
                    <a:solidFill>
                      <a:schemeClr val="accent1">
                        <a:lumMod val="40000"/>
                        <a:lumOff val="60000"/>
                      </a:schemeClr>
                    </a:solidFill>
                  </a:tcPr>
                </a:tc>
                <a:tc>
                  <a:txBody>
                    <a:bodyPr/>
                    <a:lstStyle/>
                    <a:p>
                      <a:r>
                        <a:rPr lang="en-US" sz="1100" b="1" dirty="0"/>
                        <a:t>Low risk </a:t>
                      </a:r>
                      <a:r>
                        <a:rPr lang="en-US" altLang="zh-CN" sz="1100" b="1" dirty="0"/>
                        <a:t>detect</a:t>
                      </a:r>
                      <a:r>
                        <a:rPr lang="en-US" sz="1100" b="1" dirty="0"/>
                        <a:t> (set TPR=99%)</a:t>
                      </a:r>
                      <a:endParaRPr lang="en-US" sz="1100" dirty="0"/>
                    </a:p>
                  </a:txBody>
                  <a:tcPr marL="76200" marR="76200" marT="76200" marB="76200" anchor="ctr">
                    <a:solidFill>
                      <a:schemeClr val="accent1">
                        <a:lumMod val="40000"/>
                        <a:lumOff val="60000"/>
                      </a:schemeClr>
                    </a:solidFill>
                  </a:tcPr>
                </a:tc>
                <a:extLst>
                  <a:ext uri="{0D108BD9-81ED-4DB2-BD59-A6C34878D82A}">
                    <a16:rowId xmlns:a16="http://schemas.microsoft.com/office/drawing/2014/main" val="1781773369"/>
                  </a:ext>
                </a:extLst>
              </a:tr>
              <a:tr h="0">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dirty="0"/>
                        <a:t>0.000015</a:t>
                      </a:r>
                    </a:p>
                  </a:txBody>
                  <a:tcPr marL="76200" marR="76200" marT="76200" marB="76200" anchor="ct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a:t>0</a:t>
                      </a:r>
                    </a:p>
                  </a:txBody>
                  <a:tcPr marL="76200" marR="76200" marT="76200" marB="76200" anchor="ctr">
                    <a:solidFill>
                      <a:schemeClr val="tx2">
                        <a:lumMod val="10000"/>
                        <a:lumOff val="90000"/>
                      </a:schemeClr>
                    </a:solidFill>
                  </a:tcPr>
                </a:tc>
                <a:extLst>
                  <a:ext uri="{0D108BD9-81ED-4DB2-BD59-A6C34878D82A}">
                    <a16:rowId xmlns:a16="http://schemas.microsoft.com/office/drawing/2014/main" val="2275438559"/>
                  </a:ext>
                </a:extLst>
              </a:tr>
              <a:tr h="0">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dirty="0"/>
                        <a:t>0.000530</a:t>
                      </a:r>
                    </a:p>
                  </a:txBody>
                  <a:tcPr marL="76200" marR="76200" marT="76200" marB="76200" anchor="ct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dirty="0"/>
                        <a:t>0</a:t>
                      </a:r>
                    </a:p>
                  </a:txBody>
                  <a:tcPr marL="76200" marR="76200" marT="76200" marB="76200" anchor="ctr">
                    <a:solidFill>
                      <a:schemeClr val="tx2">
                        <a:lumMod val="10000"/>
                        <a:lumOff val="90000"/>
                      </a:schemeClr>
                    </a:solidFill>
                  </a:tcPr>
                </a:tc>
                <a:extLst>
                  <a:ext uri="{0D108BD9-81ED-4DB2-BD59-A6C34878D82A}">
                    <a16:rowId xmlns:a16="http://schemas.microsoft.com/office/drawing/2014/main" val="234912803"/>
                  </a:ext>
                </a:extLst>
              </a:tr>
              <a:tr h="0">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dirty="0"/>
                        <a:t>0.007861</a:t>
                      </a:r>
                    </a:p>
                  </a:txBody>
                  <a:tcPr marL="76200" marR="76200" marT="76200" marB="76200" anchor="ct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dirty="0"/>
                        <a:t>0</a:t>
                      </a:r>
                    </a:p>
                  </a:txBody>
                  <a:tcPr marL="76200" marR="76200" marT="76200" marB="76200" anchor="ctr">
                    <a:solidFill>
                      <a:schemeClr val="tx2">
                        <a:lumMod val="10000"/>
                        <a:lumOff val="90000"/>
                      </a:schemeClr>
                    </a:solidFill>
                  </a:tcPr>
                </a:tc>
                <a:extLst>
                  <a:ext uri="{0D108BD9-81ED-4DB2-BD59-A6C34878D82A}">
                    <a16:rowId xmlns:a16="http://schemas.microsoft.com/office/drawing/2014/main" val="3130424522"/>
                  </a:ext>
                </a:extLst>
              </a:tr>
              <a:tr h="0">
                <a:tc>
                  <a:txBody>
                    <a:bodyPr/>
                    <a:lstStyle/>
                    <a:p>
                      <a:r>
                        <a:rPr lang="en-US" altLang="zh-CN" sz="1200"/>
                        <a:t>0</a:t>
                      </a:r>
                    </a:p>
                  </a:txBody>
                  <a:tcPr marL="76200" marR="76200" marT="76200" marB="76200" anchor="ctr">
                    <a:solidFill>
                      <a:schemeClr val="tx2">
                        <a:lumMod val="10000"/>
                        <a:lumOff val="90000"/>
                      </a:schemeClr>
                    </a:solidFill>
                  </a:tcPr>
                </a:tc>
                <a:tc>
                  <a:txBody>
                    <a:bodyPr/>
                    <a:lstStyle/>
                    <a:p>
                      <a:r>
                        <a:rPr lang="en-US" altLang="zh-CN" sz="1200"/>
                        <a:t>0.012601</a:t>
                      </a:r>
                    </a:p>
                  </a:txBody>
                  <a:tcPr marL="76200" marR="76200" marT="76200" marB="76200" anchor="ct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dirty="0"/>
                        <a:t>1</a:t>
                      </a:r>
                    </a:p>
                  </a:txBody>
                  <a:tcPr marL="76200" marR="76200" marT="76200" marB="76200" anchor="ctr">
                    <a:solidFill>
                      <a:schemeClr val="accent2">
                        <a:lumMod val="20000"/>
                        <a:lumOff val="80000"/>
                      </a:schemeClr>
                    </a:solidFill>
                  </a:tcPr>
                </a:tc>
                <a:extLst>
                  <a:ext uri="{0D108BD9-81ED-4DB2-BD59-A6C34878D82A}">
                    <a16:rowId xmlns:a16="http://schemas.microsoft.com/office/drawing/2014/main" val="372539568"/>
                  </a:ext>
                </a:extLst>
              </a:tr>
              <a:tr h="0">
                <a:tc>
                  <a:txBody>
                    <a:bodyPr/>
                    <a:lstStyle/>
                    <a:p>
                      <a:r>
                        <a:rPr lang="en-US" altLang="zh-CN" sz="1200" dirty="0">
                          <a:solidFill>
                            <a:schemeClr val="tx1">
                              <a:lumMod val="95000"/>
                              <a:lumOff val="5000"/>
                            </a:schemeClr>
                          </a:solidFill>
                        </a:rPr>
                        <a:t>1</a:t>
                      </a:r>
                    </a:p>
                  </a:txBody>
                  <a:tcPr marL="76200" marR="76200" marT="76200" marB="76200" anchor="ctr">
                    <a:solidFill>
                      <a:schemeClr val="accent5">
                        <a:lumMod val="20000"/>
                        <a:lumOff val="80000"/>
                      </a:schemeClr>
                    </a:solidFill>
                  </a:tcPr>
                </a:tc>
                <a:tc>
                  <a:txBody>
                    <a:bodyPr/>
                    <a:lstStyle/>
                    <a:p>
                      <a:r>
                        <a:rPr lang="en-US" altLang="zh-CN" sz="1200" dirty="0"/>
                        <a:t>0.083210</a:t>
                      </a:r>
                    </a:p>
                  </a:txBody>
                  <a:tcPr marL="76200" marR="76200" marT="76200" marB="76200" anchor="ctr"/>
                </a:tc>
                <a:tc>
                  <a:txBody>
                    <a:bodyPr/>
                    <a:lstStyle/>
                    <a:p>
                      <a:r>
                        <a:rPr lang="en-US" altLang="zh-CN" sz="1200" dirty="0"/>
                        <a:t>0</a:t>
                      </a:r>
                    </a:p>
                  </a:txBody>
                  <a:tcPr marL="76200" marR="76200" marT="76200" marB="76200" anchor="ctr">
                    <a:solidFill>
                      <a:schemeClr val="tx2">
                        <a:lumMod val="10000"/>
                        <a:lumOff val="90000"/>
                      </a:schemeClr>
                    </a:solidFill>
                  </a:tcPr>
                </a:tc>
                <a:tc>
                  <a:txBody>
                    <a:bodyPr/>
                    <a:lstStyle/>
                    <a:p>
                      <a:r>
                        <a:rPr lang="en-US" altLang="zh-CN" sz="1200" dirty="0"/>
                        <a:t>1</a:t>
                      </a:r>
                    </a:p>
                  </a:txBody>
                  <a:tcPr marL="76200" marR="76200" marT="76200" marB="76200" anchor="ctr">
                    <a:solidFill>
                      <a:schemeClr val="accent2">
                        <a:lumMod val="40000"/>
                        <a:lumOff val="60000"/>
                      </a:schemeClr>
                    </a:solidFill>
                  </a:tcPr>
                </a:tc>
                <a:tc>
                  <a:txBody>
                    <a:bodyPr/>
                    <a:lstStyle/>
                    <a:p>
                      <a:r>
                        <a:rPr lang="en-US" altLang="zh-CN" sz="1200" dirty="0"/>
                        <a:t>1</a:t>
                      </a:r>
                    </a:p>
                  </a:txBody>
                  <a:tcPr marL="76200" marR="76200" marT="76200" marB="76200" anchor="ctr">
                    <a:solidFill>
                      <a:schemeClr val="accent2">
                        <a:lumMod val="40000"/>
                        <a:lumOff val="60000"/>
                      </a:schemeClr>
                    </a:solidFill>
                  </a:tcPr>
                </a:tc>
                <a:extLst>
                  <a:ext uri="{0D108BD9-81ED-4DB2-BD59-A6C34878D82A}">
                    <a16:rowId xmlns:a16="http://schemas.microsoft.com/office/drawing/2014/main" val="1523310066"/>
                  </a:ext>
                </a:extLst>
              </a:tr>
              <a:tr h="0">
                <a:tc>
                  <a:txBody>
                    <a:bodyPr/>
                    <a:lstStyle/>
                    <a:p>
                      <a:r>
                        <a:rPr lang="en-US" altLang="zh-CN" sz="1200" dirty="0"/>
                        <a:t>1</a:t>
                      </a:r>
                    </a:p>
                  </a:txBody>
                  <a:tcPr marL="76200" marR="76200" marT="76200" marB="76200" anchor="ctr">
                    <a:solidFill>
                      <a:schemeClr val="accent5">
                        <a:lumMod val="20000"/>
                        <a:lumOff val="80000"/>
                      </a:schemeClr>
                    </a:solidFill>
                  </a:tcPr>
                </a:tc>
                <a:tc>
                  <a:txBody>
                    <a:bodyPr/>
                    <a:lstStyle/>
                    <a:p>
                      <a:r>
                        <a:rPr lang="en-US" altLang="zh-CN" sz="1200"/>
                        <a:t>0.520030</a:t>
                      </a:r>
                    </a:p>
                  </a:txBody>
                  <a:tcPr marL="76200" marR="76200" marT="76200" marB="76200" anchor="ctr"/>
                </a:tc>
                <a:tc>
                  <a:txBody>
                    <a:bodyPr/>
                    <a:lstStyle/>
                    <a:p>
                      <a:r>
                        <a:rPr lang="en-US" altLang="zh-CN" sz="120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extLst>
                  <a:ext uri="{0D108BD9-81ED-4DB2-BD59-A6C34878D82A}">
                    <a16:rowId xmlns:a16="http://schemas.microsoft.com/office/drawing/2014/main" val="4005669251"/>
                  </a:ext>
                </a:extLst>
              </a:tr>
              <a:tr h="0">
                <a:tc>
                  <a:txBody>
                    <a:bodyPr/>
                    <a:lstStyle/>
                    <a:p>
                      <a:r>
                        <a:rPr lang="en-US" altLang="zh-CN" sz="1200"/>
                        <a:t>1</a:t>
                      </a:r>
                    </a:p>
                  </a:txBody>
                  <a:tcPr marL="76200" marR="76200" marT="76200" marB="76200" anchor="ctr">
                    <a:solidFill>
                      <a:schemeClr val="accent5">
                        <a:lumMod val="20000"/>
                        <a:lumOff val="80000"/>
                      </a:schemeClr>
                    </a:solidFill>
                  </a:tcPr>
                </a:tc>
                <a:tc>
                  <a:txBody>
                    <a:bodyPr/>
                    <a:lstStyle/>
                    <a:p>
                      <a:r>
                        <a:rPr lang="en-US" altLang="zh-CN" sz="1200"/>
                        <a:t>0.750340</a:t>
                      </a:r>
                    </a:p>
                  </a:txBody>
                  <a:tcPr marL="76200" marR="76200" marT="76200" marB="76200" anchor="ctr"/>
                </a:tc>
                <a:tc>
                  <a:txBody>
                    <a:bodyPr/>
                    <a:lstStyle/>
                    <a:p>
                      <a:r>
                        <a:rPr lang="en-US" altLang="zh-CN" sz="120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extLst>
                  <a:ext uri="{0D108BD9-81ED-4DB2-BD59-A6C34878D82A}">
                    <a16:rowId xmlns:a16="http://schemas.microsoft.com/office/drawing/2014/main" val="1660656655"/>
                  </a:ext>
                </a:extLst>
              </a:tr>
              <a:tr h="0">
                <a:tc>
                  <a:txBody>
                    <a:bodyPr/>
                    <a:lstStyle/>
                    <a:p>
                      <a:r>
                        <a:rPr lang="en-US" altLang="zh-CN" sz="1200" dirty="0"/>
                        <a:t>1</a:t>
                      </a:r>
                    </a:p>
                  </a:txBody>
                  <a:tcPr marL="76200" marR="76200" marT="76200" marB="76200" anchor="ctr">
                    <a:solidFill>
                      <a:schemeClr val="accent5">
                        <a:lumMod val="20000"/>
                        <a:lumOff val="80000"/>
                      </a:schemeClr>
                    </a:solidFill>
                  </a:tcPr>
                </a:tc>
                <a:tc>
                  <a:txBody>
                    <a:bodyPr/>
                    <a:lstStyle/>
                    <a:p>
                      <a:r>
                        <a:rPr lang="en-US" altLang="zh-CN" sz="1200" dirty="0"/>
                        <a:t>0.992970</a:t>
                      </a:r>
                    </a:p>
                  </a:txBody>
                  <a:tcPr marL="76200" marR="76200" marT="76200" marB="76200" anchor="ctr"/>
                </a:tc>
                <a:tc>
                  <a:txBody>
                    <a:bodyPr/>
                    <a:lstStyle/>
                    <a:p>
                      <a:r>
                        <a:rPr lang="en-US" altLang="zh-CN" sz="1200" dirty="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tc>
                  <a:txBody>
                    <a:bodyPr/>
                    <a:lstStyle/>
                    <a:p>
                      <a:r>
                        <a:rPr lang="en-US" altLang="zh-CN" sz="1200" dirty="0"/>
                        <a:t>1</a:t>
                      </a:r>
                    </a:p>
                  </a:txBody>
                  <a:tcPr marL="76200" marR="76200" marT="76200" marB="76200" anchor="ctr">
                    <a:solidFill>
                      <a:schemeClr val="accent2">
                        <a:lumMod val="60000"/>
                        <a:lumOff val="40000"/>
                      </a:schemeClr>
                    </a:solidFill>
                  </a:tcPr>
                </a:tc>
                <a:extLst>
                  <a:ext uri="{0D108BD9-81ED-4DB2-BD59-A6C34878D82A}">
                    <a16:rowId xmlns:a16="http://schemas.microsoft.com/office/drawing/2014/main" val="1925274090"/>
                  </a:ext>
                </a:extLst>
              </a:tr>
            </a:tbl>
          </a:graphicData>
        </a:graphic>
      </p:graphicFrame>
      <p:sp>
        <p:nvSpPr>
          <p:cNvPr id="2" name="文本框 1">
            <a:extLst>
              <a:ext uri="{FF2B5EF4-FFF2-40B4-BE49-F238E27FC236}">
                <a16:creationId xmlns:a16="http://schemas.microsoft.com/office/drawing/2014/main" id="{9338A109-FC4C-C8A4-A813-82A16E26DE0A}"/>
              </a:ext>
            </a:extLst>
          </p:cNvPr>
          <p:cNvSpPr txBox="1"/>
          <p:nvPr/>
        </p:nvSpPr>
        <p:spPr>
          <a:xfrm>
            <a:off x="897181" y="5867776"/>
            <a:ext cx="9990552" cy="646331"/>
          </a:xfrm>
          <a:prstGeom prst="rect">
            <a:avLst/>
          </a:prstGeom>
          <a:noFill/>
        </p:spPr>
        <p:txBody>
          <a:bodyPr wrap="square">
            <a:spAutoFit/>
          </a:bodyPr>
          <a:lstStyle/>
          <a:p>
            <a:r>
              <a:rPr lang="en-US" altLang="zh-CN" dirty="0"/>
              <a:t>Higher TPR will get high FPR, but will cover more instances of money laundering. </a:t>
            </a:r>
          </a:p>
          <a:p>
            <a:r>
              <a:rPr lang="en-US" altLang="zh-CN" dirty="0"/>
              <a:t>Lower TPR will result in fewer false positives, focusing on transactions with high laundering risks.</a:t>
            </a:r>
          </a:p>
        </p:txBody>
      </p:sp>
      <p:sp>
        <p:nvSpPr>
          <p:cNvPr id="3" name="文本框 2">
            <a:extLst>
              <a:ext uri="{FF2B5EF4-FFF2-40B4-BE49-F238E27FC236}">
                <a16:creationId xmlns:a16="http://schemas.microsoft.com/office/drawing/2014/main" id="{B54A0FBA-7AE9-1AC8-E399-4A85245ABE1B}"/>
              </a:ext>
            </a:extLst>
          </p:cNvPr>
          <p:cNvSpPr txBox="1"/>
          <p:nvPr/>
        </p:nvSpPr>
        <p:spPr>
          <a:xfrm>
            <a:off x="993792" y="93155"/>
            <a:ext cx="9990552" cy="830997"/>
          </a:xfrm>
          <a:prstGeom prst="rect">
            <a:avLst/>
          </a:prstGeom>
          <a:noFill/>
        </p:spPr>
        <p:txBody>
          <a:bodyPr wrap="square">
            <a:spAutoFit/>
          </a:bodyPr>
          <a:lstStyle/>
          <a:p>
            <a:pPr algn="ctr"/>
            <a:r>
              <a:rPr lang="en-US" altLang="zh-CN" sz="2400" dirty="0"/>
              <a:t>Machine learning can prioritize suspicious transactions to reduce manual screening scale</a:t>
            </a:r>
            <a:endParaRPr lang="zh-CN" altLang="en-US" sz="2400" dirty="0"/>
          </a:p>
        </p:txBody>
      </p:sp>
      <p:sp>
        <p:nvSpPr>
          <p:cNvPr id="4" name="文本框 3">
            <a:extLst>
              <a:ext uri="{FF2B5EF4-FFF2-40B4-BE49-F238E27FC236}">
                <a16:creationId xmlns:a16="http://schemas.microsoft.com/office/drawing/2014/main" id="{965544E8-E313-E85E-5C2B-2DFE2C5CB56F}"/>
              </a:ext>
            </a:extLst>
          </p:cNvPr>
          <p:cNvSpPr txBox="1"/>
          <p:nvPr/>
        </p:nvSpPr>
        <p:spPr>
          <a:xfrm>
            <a:off x="5793595" y="4848855"/>
            <a:ext cx="5918608" cy="646331"/>
          </a:xfrm>
          <a:prstGeom prst="rect">
            <a:avLst/>
          </a:prstGeom>
          <a:noFill/>
        </p:spPr>
        <p:txBody>
          <a:bodyPr wrap="none" rtlCol="0">
            <a:spAutoFit/>
          </a:bodyPr>
          <a:lstStyle/>
          <a:p>
            <a:r>
              <a:rPr lang="en-US" altLang="zh-CN" dirty="0"/>
              <a:t>Carefully select the </a:t>
            </a:r>
            <a:r>
              <a:rPr lang="en-US" altLang="zh-CN" b="1" dirty="0"/>
              <a:t>threshold</a:t>
            </a:r>
            <a:r>
              <a:rPr lang="en-US" altLang="zh-CN" dirty="0"/>
              <a:t> to</a:t>
            </a:r>
            <a:r>
              <a:rPr lang="zh-CN" altLang="en-US" dirty="0"/>
              <a:t> </a:t>
            </a:r>
            <a:r>
              <a:rPr lang="en-US" altLang="zh-CN" dirty="0"/>
              <a:t>find</a:t>
            </a:r>
            <a:r>
              <a:rPr lang="zh-CN" altLang="en-US" dirty="0"/>
              <a:t> </a:t>
            </a:r>
            <a:r>
              <a:rPr lang="en-US" altLang="zh-CN" dirty="0"/>
              <a:t>the</a:t>
            </a:r>
            <a:r>
              <a:rPr lang="zh-CN" altLang="en-US" dirty="0"/>
              <a:t> </a:t>
            </a:r>
            <a:r>
              <a:rPr lang="en-US" altLang="zh-CN" b="1" dirty="0"/>
              <a:t>top-n</a:t>
            </a:r>
            <a:r>
              <a:rPr lang="zh-CN" altLang="en-US" dirty="0"/>
              <a:t> </a:t>
            </a:r>
            <a:r>
              <a:rPr lang="en-US" altLang="zh-CN" dirty="0"/>
              <a:t>suspicious</a:t>
            </a:r>
          </a:p>
          <a:p>
            <a:endParaRPr lang="zh-CN" altLang="en-US" dirty="0"/>
          </a:p>
        </p:txBody>
      </p:sp>
      <p:cxnSp>
        <p:nvCxnSpPr>
          <p:cNvPr id="10" name="直接箭头连接符 9">
            <a:extLst>
              <a:ext uri="{FF2B5EF4-FFF2-40B4-BE49-F238E27FC236}">
                <a16:creationId xmlns:a16="http://schemas.microsoft.com/office/drawing/2014/main" id="{1170A91A-FA9C-4FD8-6694-8D8B1ABA108D}"/>
              </a:ext>
            </a:extLst>
          </p:cNvPr>
          <p:cNvCxnSpPr/>
          <p:nvPr/>
        </p:nvCxnSpPr>
        <p:spPr>
          <a:xfrm flipH="1" flipV="1">
            <a:off x="5245534" y="3644219"/>
            <a:ext cx="1463040" cy="1204635"/>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D6CC37BF-ABE3-1099-B5B7-60A01F14CDA1}"/>
              </a:ext>
            </a:extLst>
          </p:cNvPr>
          <p:cNvCxnSpPr/>
          <p:nvPr/>
        </p:nvCxnSpPr>
        <p:spPr>
          <a:xfrm flipH="1" flipV="1">
            <a:off x="7422252" y="3229393"/>
            <a:ext cx="71368" cy="161946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4" name="直接箭头连接符 13">
            <a:extLst>
              <a:ext uri="{FF2B5EF4-FFF2-40B4-BE49-F238E27FC236}">
                <a16:creationId xmlns:a16="http://schemas.microsoft.com/office/drawing/2014/main" id="{C7561E29-E718-B9E5-1CEA-79C0206F1FA9}"/>
              </a:ext>
            </a:extLst>
          </p:cNvPr>
          <p:cNvCxnSpPr>
            <a:cxnSpLocks/>
            <a:stCxn id="4" idx="0"/>
          </p:cNvCxnSpPr>
          <p:nvPr/>
        </p:nvCxnSpPr>
        <p:spPr>
          <a:xfrm flipV="1">
            <a:off x="8752899" y="2972884"/>
            <a:ext cx="390661" cy="187597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041793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3C068-B329-52A2-951D-B22D656A1129}"/>
              </a:ext>
            </a:extLst>
          </p:cNvPr>
          <p:cNvSpPr>
            <a:spLocks noGrp="1"/>
          </p:cNvSpPr>
          <p:nvPr>
            <p:ph type="title"/>
          </p:nvPr>
        </p:nvSpPr>
        <p:spPr/>
        <p:txBody>
          <a:bodyPr>
            <a:normAutofit/>
          </a:bodyPr>
          <a:lstStyle/>
          <a:p>
            <a:pPr algn="ctr"/>
            <a:r>
              <a:rPr lang="en-US" altLang="zh-CN" sz="2400" dirty="0"/>
              <a:t>Machine learning can prioritize suspicious transactions to reduce manual screening costs</a:t>
            </a:r>
            <a:endParaRPr lang="zh-CN" altLang="en-US" sz="2400" dirty="0"/>
          </a:p>
        </p:txBody>
      </p:sp>
      <p:sp>
        <p:nvSpPr>
          <p:cNvPr id="3" name="内容占位符 2">
            <a:extLst>
              <a:ext uri="{FF2B5EF4-FFF2-40B4-BE49-F238E27FC236}">
                <a16:creationId xmlns:a16="http://schemas.microsoft.com/office/drawing/2014/main" id="{927297BE-1774-F04E-322B-800F720FBB68}"/>
              </a:ext>
            </a:extLst>
          </p:cNvPr>
          <p:cNvSpPr>
            <a:spLocks noGrp="1"/>
          </p:cNvSpPr>
          <p:nvPr>
            <p:ph idx="1"/>
          </p:nvPr>
        </p:nvSpPr>
        <p:spPr>
          <a:xfrm>
            <a:off x="838200" y="2308225"/>
            <a:ext cx="10515600" cy="4351338"/>
          </a:xfrm>
        </p:spPr>
        <p:txBody>
          <a:bodyPr/>
          <a:lstStyle/>
          <a:p>
            <a:r>
              <a:rPr lang="en-US" altLang="zh-CN" sz="1800" b="0" i="0" dirty="0">
                <a:solidFill>
                  <a:srgbClr val="333333"/>
                </a:solidFill>
                <a:effectLst/>
              </a:rPr>
              <a:t>The model's score is given three levels</a:t>
            </a:r>
            <a:r>
              <a:rPr lang="en-US" altLang="zh-CN" sz="1800" b="1" i="0" dirty="0">
                <a:solidFill>
                  <a:srgbClr val="333333"/>
                </a:solidFill>
                <a:effectLst/>
              </a:rPr>
              <a:t>: high risk, medium risk</a:t>
            </a:r>
            <a:r>
              <a:rPr lang="en-US" altLang="zh-CN" sz="1800" b="0" i="0" dirty="0">
                <a:solidFill>
                  <a:srgbClr val="333333"/>
                </a:solidFill>
                <a:effectLst/>
              </a:rPr>
              <a:t>, and </a:t>
            </a:r>
            <a:r>
              <a:rPr lang="en-US" altLang="zh-CN" sz="1800" b="1" i="0" dirty="0">
                <a:solidFill>
                  <a:srgbClr val="333333"/>
                </a:solidFill>
                <a:effectLst/>
              </a:rPr>
              <a:t>low risk</a:t>
            </a:r>
          </a:p>
          <a:p>
            <a:endParaRPr lang="en-US" altLang="zh-CN" b="0" i="0" dirty="0">
              <a:solidFill>
                <a:srgbClr val="333333"/>
              </a:solidFill>
              <a:effectLst/>
            </a:endParaRPr>
          </a:p>
          <a:p>
            <a:r>
              <a:rPr lang="en-US" altLang="zh-CN" sz="1800" dirty="0">
                <a:solidFill>
                  <a:srgbClr val="333333"/>
                </a:solidFill>
              </a:rPr>
              <a:t>Reduce the scope of screening by filtering out only </a:t>
            </a:r>
            <a:r>
              <a:rPr lang="en-US" altLang="zh-CN" sz="1800" b="1" dirty="0">
                <a:solidFill>
                  <a:srgbClr val="333333"/>
                </a:solidFill>
              </a:rPr>
              <a:t>top-n highly rated </a:t>
            </a:r>
            <a:r>
              <a:rPr lang="en-US" altLang="zh-CN" sz="1800" dirty="0">
                <a:solidFill>
                  <a:srgbClr val="333333"/>
                </a:solidFill>
              </a:rPr>
              <a:t>cases to be screened as suspicious cases</a:t>
            </a:r>
          </a:p>
          <a:p>
            <a:endParaRPr lang="en-US" altLang="zh-CN" dirty="0">
              <a:solidFill>
                <a:srgbClr val="333333"/>
              </a:solidFill>
            </a:endParaRPr>
          </a:p>
          <a:p>
            <a:r>
              <a:rPr lang="en-US" altLang="zh-CN" sz="1800" dirty="0">
                <a:solidFill>
                  <a:srgbClr val="333333"/>
                </a:solidFill>
              </a:rPr>
              <a:t>Focus on high-risk, </a:t>
            </a:r>
            <a:r>
              <a:rPr lang="en-US" altLang="zh-CN" sz="1800" b="1" dirty="0">
                <a:solidFill>
                  <a:srgbClr val="333333"/>
                </a:solidFill>
              </a:rPr>
              <a:t>high-value due-diligence</a:t>
            </a:r>
          </a:p>
        </p:txBody>
      </p:sp>
    </p:spTree>
    <p:extLst>
      <p:ext uri="{BB962C8B-B14F-4D97-AF65-F5344CB8AC3E}">
        <p14:creationId xmlns:p14="http://schemas.microsoft.com/office/powerpoint/2010/main" val="3865344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4FA98-9225-E77D-516B-707A599593D0}"/>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E35082A4-4A69-CCAD-43F2-B1B2E3A72A02}"/>
              </a:ext>
            </a:extLst>
          </p:cNvPr>
          <p:cNvSpPr>
            <a:spLocks noGrp="1"/>
          </p:cNvSpPr>
          <p:nvPr>
            <p:ph idx="1"/>
          </p:nvPr>
        </p:nvSpPr>
        <p:spPr>
          <a:xfrm>
            <a:off x="5864639" y="813683"/>
            <a:ext cx="6101121" cy="5230634"/>
          </a:xfrm>
          <a:noFill/>
          <a:ln>
            <a:noFill/>
          </a:ln>
        </p:spPr>
        <p:txBody>
          <a:bodyPr anchor="ctr">
            <a:normAutofit/>
          </a:bodyPr>
          <a:lstStyle/>
          <a:p>
            <a:r>
              <a:rPr kumimoji="1" lang="en-US" altLang="zh-CN" sz="3200" b="1" dirty="0">
                <a:solidFill>
                  <a:schemeClr val="tx2"/>
                </a:solidFill>
              </a:rPr>
              <a:t>Introduction of Past Work</a:t>
            </a:r>
            <a:endParaRPr kumimoji="1" lang="en-US" altLang="zh-CN" sz="3200" dirty="0">
              <a:solidFill>
                <a:schemeClr val="tx2"/>
              </a:solidFill>
            </a:endParaRPr>
          </a:p>
          <a:p>
            <a:pPr lvl="1"/>
            <a:r>
              <a:rPr kumimoji="1" lang="en-US" altLang="zh-CN" sz="2800" dirty="0">
                <a:solidFill>
                  <a:schemeClr val="tx2"/>
                </a:solidFill>
              </a:rPr>
              <a:t>Basic</a:t>
            </a:r>
            <a:r>
              <a:rPr kumimoji="1" lang="zh-CN" altLang="en-US" sz="2800" dirty="0">
                <a:solidFill>
                  <a:schemeClr val="tx2"/>
                </a:solidFill>
              </a:rPr>
              <a:t> </a:t>
            </a:r>
            <a:r>
              <a:rPr kumimoji="1" lang="en-US" altLang="zh-CN" sz="2800" dirty="0">
                <a:solidFill>
                  <a:schemeClr val="tx2"/>
                </a:solidFill>
              </a:rPr>
              <a:t>components</a:t>
            </a:r>
          </a:p>
          <a:p>
            <a:pPr lvl="1"/>
            <a:r>
              <a:rPr kumimoji="1" lang="en-US" altLang="zh-CN" sz="2800" dirty="0">
                <a:solidFill>
                  <a:schemeClr val="tx2"/>
                </a:solidFill>
              </a:rPr>
              <a:t>Performance &amp; method</a:t>
            </a:r>
          </a:p>
          <a:p>
            <a:pPr lvl="1"/>
            <a:r>
              <a:rPr kumimoji="1" lang="en-US" altLang="zh-CN" sz="2800" b="1" dirty="0">
                <a:solidFill>
                  <a:schemeClr val="tx2"/>
                </a:solidFill>
              </a:rPr>
              <a:t>multi-classification model</a:t>
            </a:r>
          </a:p>
          <a:p>
            <a:r>
              <a:rPr kumimoji="1" lang="en-US" altLang="zh-CN" sz="3200" dirty="0">
                <a:solidFill>
                  <a:schemeClr val="tx2"/>
                </a:solidFill>
              </a:rPr>
              <a:t>Introduction of Future Work</a:t>
            </a:r>
          </a:p>
          <a:p>
            <a:r>
              <a:rPr kumimoji="1" lang="en-US" altLang="zh-CN" sz="3200" dirty="0">
                <a:solidFill>
                  <a:schemeClr val="tx2"/>
                </a:solidFill>
              </a:rPr>
              <a:t>Temporal Graph Network</a:t>
            </a:r>
            <a:endParaRPr kumimoji="1" lang="zh-CN" altLang="en-US" sz="3200" dirty="0">
              <a:solidFill>
                <a:schemeClr val="tx2"/>
              </a:solidFill>
            </a:endParaRPr>
          </a:p>
        </p:txBody>
      </p:sp>
    </p:spTree>
    <p:extLst>
      <p:ext uri="{BB962C8B-B14F-4D97-AF65-F5344CB8AC3E}">
        <p14:creationId xmlns:p14="http://schemas.microsoft.com/office/powerpoint/2010/main" val="986253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BA785-0D18-398F-6110-C17385A2979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BB286D2-5BDE-433E-E5A3-4407B0A6D039}"/>
              </a:ext>
            </a:extLst>
          </p:cNvPr>
          <p:cNvSpPr>
            <a:spLocks noGrp="1"/>
          </p:cNvSpPr>
          <p:nvPr>
            <p:ph type="title"/>
          </p:nvPr>
        </p:nvSpPr>
        <p:spPr>
          <a:xfrm>
            <a:off x="583943" y="369822"/>
            <a:ext cx="6422643" cy="640046"/>
          </a:xfrm>
        </p:spPr>
        <p:txBody>
          <a:bodyPr vert="horz" lIns="91440" tIns="45720" rIns="91440" bIns="45720" rtlCol="0" anchor="b">
            <a:normAutofit fontScale="90000"/>
          </a:bodyPr>
          <a:lstStyle/>
          <a:p>
            <a:r>
              <a:rPr kumimoji="1" lang="en-US" altLang="zh-CN" sz="2700" dirty="0">
                <a:solidFill>
                  <a:schemeClr val="tx2"/>
                </a:solidFill>
                <a:latin typeface="+mn-lt"/>
              </a:rPr>
              <a:t>Our model can output predictions of AML types as explanations for detection</a:t>
            </a:r>
            <a:endParaRPr kumimoji="1" lang="en-US" altLang="zh-CN" sz="4000" dirty="0">
              <a:solidFill>
                <a:schemeClr val="tx2"/>
              </a:solidFill>
              <a:latin typeface="+mn-lt"/>
            </a:endParaRPr>
          </a:p>
        </p:txBody>
      </p:sp>
      <p:pic>
        <p:nvPicPr>
          <p:cNvPr id="7" name="图片 6" descr="图表&#10;&#10;AI 生成的内容可能不正确。">
            <a:extLst>
              <a:ext uri="{FF2B5EF4-FFF2-40B4-BE49-F238E27FC236}">
                <a16:creationId xmlns:a16="http://schemas.microsoft.com/office/drawing/2014/main" id="{1BF8EFED-6D50-C6E9-57C7-A7B4C3B9E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2" y="2108179"/>
            <a:ext cx="6683098" cy="2879946"/>
          </a:xfrm>
          <a:prstGeom prst="rect">
            <a:avLst/>
          </a:prstGeom>
        </p:spPr>
      </p:pic>
      <p:sp>
        <p:nvSpPr>
          <p:cNvPr id="9" name="文本框 8">
            <a:extLst>
              <a:ext uri="{FF2B5EF4-FFF2-40B4-BE49-F238E27FC236}">
                <a16:creationId xmlns:a16="http://schemas.microsoft.com/office/drawing/2014/main" id="{AB926559-E505-E1EB-7F52-91CA02D6D4CF}"/>
              </a:ext>
            </a:extLst>
          </p:cNvPr>
          <p:cNvSpPr txBox="1"/>
          <p:nvPr/>
        </p:nvSpPr>
        <p:spPr>
          <a:xfrm>
            <a:off x="1690050" y="5798823"/>
            <a:ext cx="6097022" cy="369332"/>
          </a:xfrm>
          <a:prstGeom prst="rect">
            <a:avLst/>
          </a:prstGeom>
          <a:noFill/>
        </p:spPr>
        <p:txBody>
          <a:bodyPr wrap="square">
            <a:spAutoFit/>
          </a:bodyPr>
          <a:lstStyle/>
          <a:p>
            <a:r>
              <a:rPr lang="en-US" altLang="zh-CN" dirty="0">
                <a:hlinkClick r:id="rId3"/>
              </a:rPr>
              <a:t>https://github.com/Yanuy/IPMN</a:t>
            </a:r>
            <a:endParaRPr lang="zh-CN" altLang="en-US" dirty="0"/>
          </a:p>
        </p:txBody>
      </p:sp>
      <p:grpSp>
        <p:nvGrpSpPr>
          <p:cNvPr id="16" name="组合 15">
            <a:extLst>
              <a:ext uri="{FF2B5EF4-FFF2-40B4-BE49-F238E27FC236}">
                <a16:creationId xmlns:a16="http://schemas.microsoft.com/office/drawing/2014/main" id="{FD201714-11C0-3E4E-9D01-E1A5A0CB2526}"/>
              </a:ext>
            </a:extLst>
          </p:cNvPr>
          <p:cNvGrpSpPr/>
          <p:nvPr/>
        </p:nvGrpSpPr>
        <p:grpSpPr>
          <a:xfrm>
            <a:off x="6735420" y="0"/>
            <a:ext cx="5413621" cy="6858000"/>
            <a:chOff x="6778379" y="0"/>
            <a:chExt cx="5413621" cy="6858000"/>
          </a:xfrm>
        </p:grpSpPr>
        <p:pic>
          <p:nvPicPr>
            <p:cNvPr id="5" name="图片 4" descr="图片包含 文本&#10;&#10;AI 生成的内容可能不正确。">
              <a:extLst>
                <a:ext uri="{FF2B5EF4-FFF2-40B4-BE49-F238E27FC236}">
                  <a16:creationId xmlns:a16="http://schemas.microsoft.com/office/drawing/2014/main" id="{270AC8EE-3C7A-7357-6FE2-469B3F274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379" y="0"/>
              <a:ext cx="5413621" cy="6858000"/>
            </a:xfrm>
            <a:prstGeom prst="rect">
              <a:avLst/>
            </a:prstGeom>
          </p:spPr>
        </p:pic>
        <p:sp>
          <p:nvSpPr>
            <p:cNvPr id="6" name="矩形 5">
              <a:extLst>
                <a:ext uri="{FF2B5EF4-FFF2-40B4-BE49-F238E27FC236}">
                  <a16:creationId xmlns:a16="http://schemas.microsoft.com/office/drawing/2014/main" id="{B6AC8AF0-175A-EEBE-2031-91282CC20BE9}"/>
                </a:ext>
              </a:extLst>
            </p:cNvPr>
            <p:cNvSpPr/>
            <p:nvPr/>
          </p:nvSpPr>
          <p:spPr>
            <a:xfrm>
              <a:off x="9799885" y="1880260"/>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E2C9704-BAF0-7F6A-7C3E-25735F587D4D}"/>
                </a:ext>
              </a:extLst>
            </p:cNvPr>
            <p:cNvSpPr/>
            <p:nvPr/>
          </p:nvSpPr>
          <p:spPr>
            <a:xfrm>
              <a:off x="9799885" y="1682338"/>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06F10D4-61D0-FD93-56E8-D4BBC981E8AF}"/>
                </a:ext>
              </a:extLst>
            </p:cNvPr>
            <p:cNvSpPr/>
            <p:nvPr/>
          </p:nvSpPr>
          <p:spPr>
            <a:xfrm>
              <a:off x="9799885" y="1358821"/>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BB15208-32F0-CF42-494C-CF38061419C5}"/>
                </a:ext>
              </a:extLst>
            </p:cNvPr>
            <p:cNvSpPr/>
            <p:nvPr/>
          </p:nvSpPr>
          <p:spPr>
            <a:xfrm>
              <a:off x="9799885" y="973948"/>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203BCBB-33BE-1209-02ED-2D3633327A4C}"/>
                </a:ext>
              </a:extLst>
            </p:cNvPr>
            <p:cNvSpPr/>
            <p:nvPr/>
          </p:nvSpPr>
          <p:spPr>
            <a:xfrm>
              <a:off x="9799885" y="2250179"/>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AF3C410-CB64-A515-DF3A-DBBAC6ADA504}"/>
                </a:ext>
              </a:extLst>
            </p:cNvPr>
            <p:cNvSpPr/>
            <p:nvPr/>
          </p:nvSpPr>
          <p:spPr>
            <a:xfrm>
              <a:off x="9799885" y="2446940"/>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6F99486-46CF-E335-D0EE-057E99ED0C9F}"/>
                </a:ext>
              </a:extLst>
            </p:cNvPr>
            <p:cNvSpPr/>
            <p:nvPr/>
          </p:nvSpPr>
          <p:spPr>
            <a:xfrm>
              <a:off x="9799885" y="4851559"/>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562D353-BBCF-EFBB-3998-CEE7E4B4790B}"/>
                </a:ext>
              </a:extLst>
            </p:cNvPr>
            <p:cNvSpPr/>
            <p:nvPr/>
          </p:nvSpPr>
          <p:spPr>
            <a:xfrm>
              <a:off x="9799885" y="5372998"/>
              <a:ext cx="593766" cy="13656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sp>
        <p:nvSpPr>
          <p:cNvPr id="3" name="箭头: 下 2">
            <a:extLst>
              <a:ext uri="{FF2B5EF4-FFF2-40B4-BE49-F238E27FC236}">
                <a16:creationId xmlns:a16="http://schemas.microsoft.com/office/drawing/2014/main" id="{6A20E45E-44A3-3485-2DEB-03EAB83E9971}"/>
              </a:ext>
            </a:extLst>
          </p:cNvPr>
          <p:cNvSpPr/>
          <p:nvPr/>
        </p:nvSpPr>
        <p:spPr>
          <a:xfrm rot="996028">
            <a:off x="2506200" y="1973843"/>
            <a:ext cx="321616" cy="775845"/>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EA261475-84A7-5F62-CB5F-FAB6ABE81EE0}"/>
              </a:ext>
            </a:extLst>
          </p:cNvPr>
          <p:cNvSpPr txBox="1"/>
          <p:nvPr/>
        </p:nvSpPr>
        <p:spPr>
          <a:xfrm>
            <a:off x="2187099" y="1574737"/>
            <a:ext cx="1824538" cy="369332"/>
          </a:xfrm>
          <a:prstGeom prst="rect">
            <a:avLst/>
          </a:prstGeom>
          <a:noFill/>
        </p:spPr>
        <p:txBody>
          <a:bodyPr wrap="none" rtlCol="0">
            <a:spAutoFit/>
          </a:bodyPr>
          <a:lstStyle/>
          <a:p>
            <a:r>
              <a:rPr lang="en-US" altLang="zh-CN" dirty="0"/>
              <a:t>Given TPR = 83%</a:t>
            </a:r>
            <a:endParaRPr lang="zh-CN" altLang="en-US" dirty="0"/>
          </a:p>
        </p:txBody>
      </p:sp>
    </p:spTree>
    <p:extLst>
      <p:ext uri="{BB962C8B-B14F-4D97-AF65-F5344CB8AC3E}">
        <p14:creationId xmlns:p14="http://schemas.microsoft.com/office/powerpoint/2010/main" val="2786125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78E39-67AA-8401-B5D7-A8BFD190C17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48A70B-21BA-4183-5D42-2AFA78459AD5}"/>
              </a:ext>
            </a:extLst>
          </p:cNvPr>
          <p:cNvSpPr>
            <a:spLocks noGrp="1"/>
          </p:cNvSpPr>
          <p:nvPr>
            <p:ph type="title"/>
          </p:nvPr>
        </p:nvSpPr>
        <p:spPr>
          <a:xfrm>
            <a:off x="312517" y="98250"/>
            <a:ext cx="10640754" cy="775845"/>
          </a:xfrm>
        </p:spPr>
        <p:txBody>
          <a:bodyPr vert="horz" lIns="91440" tIns="45720" rIns="91440" bIns="45720" rtlCol="0" anchor="b">
            <a:noAutofit/>
          </a:bodyPr>
          <a:lstStyle/>
          <a:p>
            <a:pPr algn="ctr"/>
            <a:r>
              <a:rPr kumimoji="1" lang="en-US" altLang="zh-CN" sz="2400" dirty="0">
                <a:solidFill>
                  <a:schemeClr val="tx2"/>
                </a:solidFill>
                <a:latin typeface="+mn-lt"/>
              </a:rPr>
              <a:t>The </a:t>
            </a:r>
            <a:r>
              <a:rPr kumimoji="1" lang="en-US" altLang="zh-CN" sz="2400" dirty="0" err="1">
                <a:solidFill>
                  <a:schemeClr val="tx2"/>
                </a:solidFill>
                <a:latin typeface="+mn-lt"/>
              </a:rPr>
              <a:t>multicategorization</a:t>
            </a:r>
            <a:r>
              <a:rPr kumimoji="1" lang="en-US" altLang="zh-CN" sz="2400" dirty="0">
                <a:solidFill>
                  <a:schemeClr val="tx2"/>
                </a:solidFill>
                <a:latin typeface="+mn-lt"/>
              </a:rPr>
              <a:t> task shows us that the model has room for improvement for AML for Bipartite and </a:t>
            </a:r>
            <a:r>
              <a:rPr kumimoji="1" lang="en-US" altLang="zh-CN" sz="2400" dirty="0" err="1">
                <a:solidFill>
                  <a:schemeClr val="tx2"/>
                </a:solidFill>
                <a:latin typeface="+mn-lt"/>
              </a:rPr>
              <a:t>Fan_out</a:t>
            </a:r>
            <a:endParaRPr kumimoji="1" lang="en-US" altLang="zh-CN" sz="2400" dirty="0">
              <a:solidFill>
                <a:schemeClr val="tx2"/>
              </a:solidFill>
              <a:latin typeface="+mn-lt"/>
            </a:endParaRPr>
          </a:p>
        </p:txBody>
      </p:sp>
      <p:pic>
        <p:nvPicPr>
          <p:cNvPr id="4" name="图片 3">
            <a:extLst>
              <a:ext uri="{FF2B5EF4-FFF2-40B4-BE49-F238E27FC236}">
                <a16:creationId xmlns:a16="http://schemas.microsoft.com/office/drawing/2014/main" id="{9FADE739-66CD-29C1-6505-E4BDD022EEC7}"/>
              </a:ext>
            </a:extLst>
          </p:cNvPr>
          <p:cNvPicPr>
            <a:picLocks noChangeAspect="1"/>
          </p:cNvPicPr>
          <p:nvPr/>
        </p:nvPicPr>
        <p:blipFill>
          <a:blip r:embed="rId2"/>
          <a:stretch>
            <a:fillRect/>
          </a:stretch>
        </p:blipFill>
        <p:spPr>
          <a:xfrm>
            <a:off x="1958911" y="846667"/>
            <a:ext cx="7899588" cy="5913083"/>
          </a:xfrm>
          <a:prstGeom prst="rect">
            <a:avLst/>
          </a:prstGeom>
        </p:spPr>
      </p:pic>
      <p:cxnSp>
        <p:nvCxnSpPr>
          <p:cNvPr id="8" name="直接箭头连接符 7">
            <a:extLst>
              <a:ext uri="{FF2B5EF4-FFF2-40B4-BE49-F238E27FC236}">
                <a16:creationId xmlns:a16="http://schemas.microsoft.com/office/drawing/2014/main" id="{FB225D99-654B-1710-A3D4-F6B567327E69}"/>
              </a:ext>
            </a:extLst>
          </p:cNvPr>
          <p:cNvCxnSpPr/>
          <p:nvPr/>
        </p:nvCxnSpPr>
        <p:spPr>
          <a:xfrm flipH="1" flipV="1">
            <a:off x="8368337" y="3429000"/>
            <a:ext cx="2087354" cy="56913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 name="直接箭头连接符 8">
            <a:extLst>
              <a:ext uri="{FF2B5EF4-FFF2-40B4-BE49-F238E27FC236}">
                <a16:creationId xmlns:a16="http://schemas.microsoft.com/office/drawing/2014/main" id="{65A2EBE3-D8A4-E7CC-0641-6475A66970C5}"/>
              </a:ext>
            </a:extLst>
          </p:cNvPr>
          <p:cNvCxnSpPr>
            <a:cxnSpLocks/>
          </p:cNvCxnSpPr>
          <p:nvPr/>
        </p:nvCxnSpPr>
        <p:spPr>
          <a:xfrm flipH="1" flipV="1">
            <a:off x="8309006" y="3234073"/>
            <a:ext cx="2146685" cy="76406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3" name="文本框 12">
            <a:extLst>
              <a:ext uri="{FF2B5EF4-FFF2-40B4-BE49-F238E27FC236}">
                <a16:creationId xmlns:a16="http://schemas.microsoft.com/office/drawing/2014/main" id="{D1E29B92-EBD9-C206-6DEB-B03946B355F5}"/>
              </a:ext>
            </a:extLst>
          </p:cNvPr>
          <p:cNvSpPr txBox="1"/>
          <p:nvPr/>
        </p:nvSpPr>
        <p:spPr>
          <a:xfrm>
            <a:off x="9905009" y="3900789"/>
            <a:ext cx="2209259" cy="369332"/>
          </a:xfrm>
          <a:prstGeom prst="rect">
            <a:avLst/>
          </a:prstGeom>
          <a:noFill/>
        </p:spPr>
        <p:txBody>
          <a:bodyPr wrap="none" rtlCol="0">
            <a:spAutoFit/>
          </a:bodyPr>
          <a:lstStyle/>
          <a:p>
            <a:r>
              <a:rPr lang="en-US" altLang="zh-CN" dirty="0">
                <a:solidFill>
                  <a:srgbClr val="FF0000"/>
                </a:solidFill>
              </a:rPr>
              <a:t>Needs improvement</a:t>
            </a:r>
            <a:endParaRPr lang="zh-CN" altLang="en-US" dirty="0">
              <a:solidFill>
                <a:srgbClr val="FF0000"/>
              </a:solidFill>
            </a:endParaRPr>
          </a:p>
        </p:txBody>
      </p:sp>
      <p:cxnSp>
        <p:nvCxnSpPr>
          <p:cNvPr id="16" name="直接箭头连接符 15">
            <a:extLst>
              <a:ext uri="{FF2B5EF4-FFF2-40B4-BE49-F238E27FC236}">
                <a16:creationId xmlns:a16="http://schemas.microsoft.com/office/drawing/2014/main" id="{BA3298CA-B1A2-179C-0ED7-8C7C08A8E990}"/>
              </a:ext>
            </a:extLst>
          </p:cNvPr>
          <p:cNvCxnSpPr/>
          <p:nvPr/>
        </p:nvCxnSpPr>
        <p:spPr>
          <a:xfrm flipV="1">
            <a:off x="1390650" y="1289050"/>
            <a:ext cx="927100" cy="2413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7" name="文本框 16">
            <a:extLst>
              <a:ext uri="{FF2B5EF4-FFF2-40B4-BE49-F238E27FC236}">
                <a16:creationId xmlns:a16="http://schemas.microsoft.com/office/drawing/2014/main" id="{D6BF180D-4202-B5E7-9174-1F48E21ADCF3}"/>
              </a:ext>
            </a:extLst>
          </p:cNvPr>
          <p:cNvSpPr txBox="1"/>
          <p:nvPr/>
        </p:nvSpPr>
        <p:spPr>
          <a:xfrm>
            <a:off x="126707" y="1530350"/>
            <a:ext cx="2132315" cy="369332"/>
          </a:xfrm>
          <a:prstGeom prst="rect">
            <a:avLst/>
          </a:prstGeom>
          <a:noFill/>
        </p:spPr>
        <p:txBody>
          <a:bodyPr wrap="none" rtlCol="0">
            <a:spAutoFit/>
          </a:bodyPr>
          <a:lstStyle/>
          <a:p>
            <a:r>
              <a:rPr lang="en-US" altLang="zh-CN" dirty="0">
                <a:solidFill>
                  <a:srgbClr val="FF0000"/>
                </a:solidFill>
              </a:rPr>
              <a:t>Improving direction</a:t>
            </a:r>
            <a:endParaRPr lang="zh-CN" altLang="en-US" dirty="0">
              <a:solidFill>
                <a:srgbClr val="FF0000"/>
              </a:solidFill>
            </a:endParaRPr>
          </a:p>
        </p:txBody>
      </p:sp>
    </p:spTree>
    <p:extLst>
      <p:ext uri="{BB962C8B-B14F-4D97-AF65-F5344CB8AC3E}">
        <p14:creationId xmlns:p14="http://schemas.microsoft.com/office/powerpoint/2010/main" val="3341684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ABF6D-53C0-ED0F-BC17-75147929CF13}"/>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E290B300-D64C-E492-AD68-36727793EDBD}"/>
              </a:ext>
            </a:extLst>
          </p:cNvPr>
          <p:cNvPicPr>
            <a:picLocks noChangeAspect="1"/>
          </p:cNvPicPr>
          <p:nvPr/>
        </p:nvPicPr>
        <p:blipFill>
          <a:blip r:embed="rId2"/>
          <a:srcRect l="50104" t="-190"/>
          <a:stretch/>
        </p:blipFill>
        <p:spPr>
          <a:xfrm>
            <a:off x="1212850" y="69732"/>
            <a:ext cx="8350250" cy="6858117"/>
          </a:xfrm>
          <a:prstGeom prst="rect">
            <a:avLst/>
          </a:prstGeom>
        </p:spPr>
      </p:pic>
      <p:sp>
        <p:nvSpPr>
          <p:cNvPr id="3" name="矩形 2">
            <a:extLst>
              <a:ext uri="{FF2B5EF4-FFF2-40B4-BE49-F238E27FC236}">
                <a16:creationId xmlns:a16="http://schemas.microsoft.com/office/drawing/2014/main" id="{F4F6EDCE-FE3A-BF8C-FAF6-16EC2923BDC7}"/>
              </a:ext>
            </a:extLst>
          </p:cNvPr>
          <p:cNvSpPr/>
          <p:nvPr/>
        </p:nvSpPr>
        <p:spPr>
          <a:xfrm>
            <a:off x="4622800" y="3860800"/>
            <a:ext cx="45719" cy="50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45EA424-8C51-5E64-FDDA-23FAE252F57C}"/>
              </a:ext>
            </a:extLst>
          </p:cNvPr>
          <p:cNvSpPr txBox="1"/>
          <p:nvPr/>
        </p:nvSpPr>
        <p:spPr>
          <a:xfrm>
            <a:off x="9709150" y="2383472"/>
            <a:ext cx="2539999" cy="1477328"/>
          </a:xfrm>
          <a:prstGeom prst="rect">
            <a:avLst/>
          </a:prstGeom>
          <a:noFill/>
        </p:spPr>
        <p:txBody>
          <a:bodyPr wrap="square" rtlCol="0">
            <a:spAutoFit/>
          </a:bodyPr>
          <a:lstStyle/>
          <a:p>
            <a:r>
              <a:rPr lang="en-US" altLang="zh-CN" dirty="0"/>
              <a:t>Not on the diagonal put a </a:t>
            </a:r>
            <a:r>
              <a:rPr lang="en-US" altLang="zh-CN" dirty="0">
                <a:solidFill>
                  <a:srgbClr val="FF0000"/>
                </a:solidFill>
              </a:rPr>
              <a:t>darker</a:t>
            </a:r>
            <a:r>
              <a:rPr lang="en-US" altLang="zh-CN" dirty="0"/>
              <a:t> color indicates that the classification is </a:t>
            </a:r>
            <a:r>
              <a:rPr lang="en-US" altLang="zh-CN" dirty="0">
                <a:solidFill>
                  <a:srgbClr val="FF0000"/>
                </a:solidFill>
              </a:rPr>
              <a:t>less effective</a:t>
            </a:r>
            <a:endParaRPr lang="zh-CN" altLang="en-US" dirty="0">
              <a:solidFill>
                <a:srgbClr val="FF0000"/>
              </a:solidFill>
            </a:endParaRPr>
          </a:p>
        </p:txBody>
      </p:sp>
    </p:spTree>
    <p:extLst>
      <p:ext uri="{BB962C8B-B14F-4D97-AF65-F5344CB8AC3E}">
        <p14:creationId xmlns:p14="http://schemas.microsoft.com/office/powerpoint/2010/main" val="3715169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251FB-EC25-D0EF-A971-A2B4DB8928AA}"/>
              </a:ext>
            </a:extLst>
          </p:cNvPr>
          <p:cNvSpPr>
            <a:spLocks noGrp="1"/>
          </p:cNvSpPr>
          <p:nvPr>
            <p:ph type="title"/>
          </p:nvPr>
        </p:nvSpPr>
        <p:spPr>
          <a:xfrm>
            <a:off x="820225" y="42937"/>
            <a:ext cx="10640754" cy="775845"/>
          </a:xfrm>
        </p:spPr>
        <p:txBody>
          <a:bodyPr vert="horz" lIns="91440" tIns="45720" rIns="91440" bIns="45720" rtlCol="0" anchor="b">
            <a:noAutofit/>
          </a:bodyPr>
          <a:lstStyle/>
          <a:p>
            <a:pPr algn="ctr"/>
            <a:r>
              <a:rPr kumimoji="1" lang="en-US" altLang="zh-CN" sz="2400" kern="1200" dirty="0">
                <a:latin typeface="+mn-lt"/>
                <a:ea typeface="+mj-ea"/>
                <a:cs typeface="+mj-cs"/>
              </a:rPr>
              <a:t>Our current direction: using </a:t>
            </a:r>
            <a:r>
              <a:rPr kumimoji="1" lang="en-US" altLang="zh-CN" sz="2400" kern="1200" dirty="0" err="1">
                <a:latin typeface="+mn-lt"/>
                <a:ea typeface="+mj-ea"/>
                <a:cs typeface="+mj-cs"/>
              </a:rPr>
              <a:t>XGBoost</a:t>
            </a:r>
            <a:r>
              <a:rPr kumimoji="1" lang="en-US" altLang="zh-CN" sz="2400" kern="1200" dirty="0">
                <a:latin typeface="+mn-lt"/>
                <a:ea typeface="+mj-ea"/>
                <a:cs typeface="+mj-cs"/>
              </a:rPr>
              <a:t> with temporary graph feature engineering</a:t>
            </a:r>
          </a:p>
        </p:txBody>
      </p:sp>
      <p:pic>
        <p:nvPicPr>
          <p:cNvPr id="4" name="内容占位符 3">
            <a:extLst>
              <a:ext uri="{FF2B5EF4-FFF2-40B4-BE49-F238E27FC236}">
                <a16:creationId xmlns:a16="http://schemas.microsoft.com/office/drawing/2014/main" id="{7CEC64E4-B396-DD03-7F63-AE52E044A046}"/>
              </a:ext>
            </a:extLst>
          </p:cNvPr>
          <p:cNvPicPr>
            <a:picLocks noGrp="1" noChangeAspect="1"/>
          </p:cNvPicPr>
          <p:nvPr>
            <p:ph idx="1"/>
          </p:nvPr>
        </p:nvPicPr>
        <p:blipFill>
          <a:blip r:embed="rId2"/>
          <a:stretch>
            <a:fillRect/>
          </a:stretch>
        </p:blipFill>
        <p:spPr>
          <a:xfrm>
            <a:off x="293467" y="2025000"/>
            <a:ext cx="11525864" cy="1440731"/>
          </a:xfrm>
          <a:prstGeom prst="rect">
            <a:avLst/>
          </a:prstGeom>
        </p:spPr>
      </p:pic>
      <p:sp>
        <p:nvSpPr>
          <p:cNvPr id="5" name="文本框 4">
            <a:extLst>
              <a:ext uri="{FF2B5EF4-FFF2-40B4-BE49-F238E27FC236}">
                <a16:creationId xmlns:a16="http://schemas.microsoft.com/office/drawing/2014/main" id="{72AB56EC-C34A-A5EF-88D1-E2292CBAC442}"/>
              </a:ext>
            </a:extLst>
          </p:cNvPr>
          <p:cNvSpPr txBox="1"/>
          <p:nvPr/>
        </p:nvSpPr>
        <p:spPr>
          <a:xfrm>
            <a:off x="4213761" y="1325318"/>
            <a:ext cx="3764172" cy="523220"/>
          </a:xfrm>
          <a:prstGeom prst="rect">
            <a:avLst/>
          </a:prstGeom>
          <a:noFill/>
        </p:spPr>
        <p:txBody>
          <a:bodyPr wrap="none" rtlCol="0">
            <a:spAutoFit/>
          </a:bodyPr>
          <a:lstStyle/>
          <a:p>
            <a:r>
              <a:rPr kumimoji="1" lang="en-US" altLang="zh-CN" sz="2800" dirty="0">
                <a:solidFill>
                  <a:schemeClr val="tx2"/>
                </a:solidFill>
              </a:rPr>
              <a:t>Model training pipeline</a:t>
            </a:r>
            <a:endParaRPr kumimoji="1" lang="zh-CN" altLang="en-US" sz="2800" dirty="0">
              <a:solidFill>
                <a:schemeClr val="tx2"/>
              </a:solidFill>
            </a:endParaRPr>
          </a:p>
        </p:txBody>
      </p:sp>
      <p:pic>
        <p:nvPicPr>
          <p:cNvPr id="6" name="图片 5">
            <a:extLst>
              <a:ext uri="{FF2B5EF4-FFF2-40B4-BE49-F238E27FC236}">
                <a16:creationId xmlns:a16="http://schemas.microsoft.com/office/drawing/2014/main" id="{C8262B8F-C4C5-C817-A375-CB915DEEFCC5}"/>
              </a:ext>
            </a:extLst>
          </p:cNvPr>
          <p:cNvPicPr>
            <a:picLocks noChangeAspect="1"/>
          </p:cNvPicPr>
          <p:nvPr/>
        </p:nvPicPr>
        <p:blipFill>
          <a:blip r:embed="rId3"/>
          <a:stretch>
            <a:fillRect/>
          </a:stretch>
        </p:blipFill>
        <p:spPr>
          <a:xfrm>
            <a:off x="1353060" y="4478802"/>
            <a:ext cx="9485573" cy="859937"/>
          </a:xfrm>
          <a:prstGeom prst="rect">
            <a:avLst/>
          </a:prstGeom>
        </p:spPr>
      </p:pic>
      <p:sp>
        <p:nvSpPr>
          <p:cNvPr id="7" name="文本框 6">
            <a:extLst>
              <a:ext uri="{FF2B5EF4-FFF2-40B4-BE49-F238E27FC236}">
                <a16:creationId xmlns:a16="http://schemas.microsoft.com/office/drawing/2014/main" id="{19A1D605-0BF9-C031-3CAB-24968DC01E13}"/>
              </a:ext>
            </a:extLst>
          </p:cNvPr>
          <p:cNvSpPr txBox="1"/>
          <p:nvPr/>
        </p:nvSpPr>
        <p:spPr>
          <a:xfrm>
            <a:off x="3826635" y="3751177"/>
            <a:ext cx="4237057" cy="523220"/>
          </a:xfrm>
          <a:prstGeom prst="rect">
            <a:avLst/>
          </a:prstGeom>
          <a:noFill/>
        </p:spPr>
        <p:txBody>
          <a:bodyPr wrap="none" rtlCol="0">
            <a:spAutoFit/>
          </a:bodyPr>
          <a:lstStyle/>
          <a:p>
            <a:r>
              <a:rPr kumimoji="1" lang="en-US" altLang="zh-CN" sz="2800" dirty="0">
                <a:solidFill>
                  <a:schemeClr val="tx2"/>
                </a:solidFill>
              </a:rPr>
              <a:t>Model implement pipeline</a:t>
            </a:r>
            <a:endParaRPr kumimoji="1" lang="zh-CN" altLang="en-US" sz="2800" dirty="0">
              <a:solidFill>
                <a:schemeClr val="tx2"/>
              </a:solidFill>
            </a:endParaRPr>
          </a:p>
        </p:txBody>
      </p:sp>
      <p:sp>
        <p:nvSpPr>
          <p:cNvPr id="8" name="文本框 7">
            <a:extLst>
              <a:ext uri="{FF2B5EF4-FFF2-40B4-BE49-F238E27FC236}">
                <a16:creationId xmlns:a16="http://schemas.microsoft.com/office/drawing/2014/main" id="{D014E532-0B7D-D50C-46BB-939DCCD7451D}"/>
              </a:ext>
            </a:extLst>
          </p:cNvPr>
          <p:cNvSpPr txBox="1"/>
          <p:nvPr/>
        </p:nvSpPr>
        <p:spPr>
          <a:xfrm>
            <a:off x="332914" y="5552868"/>
            <a:ext cx="11525864" cy="646331"/>
          </a:xfrm>
          <a:prstGeom prst="rect">
            <a:avLst/>
          </a:prstGeom>
          <a:noFill/>
        </p:spPr>
        <p:txBody>
          <a:bodyPr wrap="square" rtlCol="0">
            <a:spAutoFit/>
          </a:bodyPr>
          <a:lstStyle/>
          <a:p>
            <a:pPr algn="just"/>
            <a:r>
              <a:rPr kumimoji="1" lang="en" altLang="zh-CN" dirty="0"/>
              <a:t>At present, the running time in param_a mode is within ten minutes (SAML-D.csv, October 2022~August 2023, 30000 transactions per day, using a 7-day window).</a:t>
            </a:r>
            <a:endParaRPr kumimoji="1" lang="zh-CN" altLang="en-US" dirty="0"/>
          </a:p>
        </p:txBody>
      </p:sp>
      <p:sp>
        <p:nvSpPr>
          <p:cNvPr id="9" name="文本框 8">
            <a:extLst>
              <a:ext uri="{FF2B5EF4-FFF2-40B4-BE49-F238E27FC236}">
                <a16:creationId xmlns:a16="http://schemas.microsoft.com/office/drawing/2014/main" id="{241FB5A2-6214-B7EE-6CF7-FFA6BBE57F01}"/>
              </a:ext>
            </a:extLst>
          </p:cNvPr>
          <p:cNvSpPr txBox="1"/>
          <p:nvPr/>
        </p:nvSpPr>
        <p:spPr>
          <a:xfrm>
            <a:off x="332914" y="6351810"/>
            <a:ext cx="11615376" cy="369332"/>
          </a:xfrm>
          <a:prstGeom prst="rect">
            <a:avLst/>
          </a:prstGeom>
          <a:noFill/>
        </p:spPr>
        <p:txBody>
          <a:bodyPr wrap="square">
            <a:spAutoFit/>
          </a:bodyPr>
          <a:lstStyle/>
          <a:p>
            <a:r>
              <a:rPr lang="en" altLang="zh-CN" sz="1800" dirty="0">
                <a:solidFill>
                  <a:schemeClr val="tx2"/>
                </a:solidFill>
                <a:effectLst/>
              </a:rPr>
              <a:t>In order to unify the input, the model also requires </a:t>
            </a:r>
            <a:r>
              <a:rPr lang="en" altLang="zh-CN" sz="1800" b="1" dirty="0">
                <a:solidFill>
                  <a:schemeClr val="tx2"/>
                </a:solidFill>
                <a:effectLst/>
              </a:rPr>
              <a:t>ColumnTransformer</a:t>
            </a:r>
            <a:r>
              <a:rPr lang="en" altLang="zh-CN" sz="1800" dirty="0">
                <a:solidFill>
                  <a:schemeClr val="tx2"/>
                </a:solidFill>
                <a:effectLst/>
              </a:rPr>
              <a:t> to handle the types of parameters</a:t>
            </a:r>
            <a:endParaRPr lang="zh-CN" altLang="en-US" dirty="0"/>
          </a:p>
        </p:txBody>
      </p:sp>
    </p:spTree>
    <p:extLst>
      <p:ext uri="{BB962C8B-B14F-4D97-AF65-F5344CB8AC3E}">
        <p14:creationId xmlns:p14="http://schemas.microsoft.com/office/powerpoint/2010/main" val="2508876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A29E-CD1C-997F-C146-23237257CE93}"/>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B95F7D51-08F8-83AA-55CD-361B98FE6AC1}"/>
              </a:ext>
            </a:extLst>
          </p:cNvPr>
          <p:cNvSpPr>
            <a:spLocks noGrp="1"/>
          </p:cNvSpPr>
          <p:nvPr>
            <p:ph idx="1"/>
          </p:nvPr>
        </p:nvSpPr>
        <p:spPr>
          <a:xfrm>
            <a:off x="5864639" y="813683"/>
            <a:ext cx="6101121" cy="5230634"/>
          </a:xfrm>
          <a:noFill/>
          <a:ln>
            <a:noFill/>
          </a:ln>
        </p:spPr>
        <p:txBody>
          <a:bodyPr anchor="ctr">
            <a:normAutofit/>
          </a:bodyPr>
          <a:lstStyle/>
          <a:p>
            <a:r>
              <a:rPr kumimoji="1" lang="en-US" altLang="zh-CN" sz="3200" dirty="0">
                <a:solidFill>
                  <a:schemeClr val="tx2"/>
                </a:solidFill>
              </a:rPr>
              <a:t>Introduction of Past Work</a:t>
            </a:r>
          </a:p>
          <a:p>
            <a:r>
              <a:rPr kumimoji="1" lang="en-US" altLang="zh-CN" sz="3200" b="1" dirty="0">
                <a:solidFill>
                  <a:schemeClr val="tx2"/>
                </a:solidFill>
              </a:rPr>
              <a:t>Introduction of Future Work</a:t>
            </a:r>
          </a:p>
          <a:p>
            <a:r>
              <a:rPr kumimoji="1" lang="en-US" altLang="zh-CN" sz="3200" dirty="0">
                <a:solidFill>
                  <a:schemeClr val="tx2"/>
                </a:solidFill>
              </a:rPr>
              <a:t>Temporal Graph Network</a:t>
            </a:r>
            <a:endParaRPr kumimoji="1" lang="zh-CN" altLang="en-US" sz="3200" dirty="0">
              <a:solidFill>
                <a:schemeClr val="tx2"/>
              </a:solidFill>
            </a:endParaRPr>
          </a:p>
        </p:txBody>
      </p:sp>
    </p:spTree>
    <p:extLst>
      <p:ext uri="{BB962C8B-B14F-4D97-AF65-F5344CB8AC3E}">
        <p14:creationId xmlns:p14="http://schemas.microsoft.com/office/powerpoint/2010/main" val="3110080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C6D24-5131-AC89-33AB-5CB99349D6A2}"/>
              </a:ext>
            </a:extLst>
          </p:cNvPr>
          <p:cNvSpPr>
            <a:spLocks noGrp="1"/>
          </p:cNvSpPr>
          <p:nvPr>
            <p:ph type="title"/>
          </p:nvPr>
        </p:nvSpPr>
        <p:spPr/>
        <p:txBody>
          <a:bodyPr>
            <a:normAutofit/>
          </a:bodyPr>
          <a:lstStyle/>
          <a:p>
            <a:pPr algn="ctr"/>
            <a:r>
              <a:rPr lang="en-US" altLang="zh-CN" sz="3600" dirty="0"/>
              <a:t>Future Jobs</a:t>
            </a:r>
            <a:endParaRPr lang="zh-CN" altLang="en-US" sz="3600" dirty="0"/>
          </a:p>
        </p:txBody>
      </p:sp>
      <p:graphicFrame>
        <p:nvGraphicFramePr>
          <p:cNvPr id="6" name="内容占位符 5">
            <a:extLst>
              <a:ext uri="{FF2B5EF4-FFF2-40B4-BE49-F238E27FC236}">
                <a16:creationId xmlns:a16="http://schemas.microsoft.com/office/drawing/2014/main" id="{AD364E05-9198-73FA-47A2-31B00A697D3E}"/>
              </a:ext>
            </a:extLst>
          </p:cNvPr>
          <p:cNvGraphicFramePr>
            <a:graphicFrameLocks noGrp="1"/>
          </p:cNvGraphicFramePr>
          <p:nvPr>
            <p:ph idx="1"/>
            <p:extLst>
              <p:ext uri="{D42A27DB-BD31-4B8C-83A1-F6EECF244321}">
                <p14:modId xmlns:p14="http://schemas.microsoft.com/office/powerpoint/2010/main" val="3065256658"/>
              </p:ext>
            </p:extLst>
          </p:nvPr>
        </p:nvGraphicFramePr>
        <p:xfrm>
          <a:off x="838200" y="1825625"/>
          <a:ext cx="10515600" cy="35661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369361538"/>
                    </a:ext>
                  </a:extLst>
                </a:gridCol>
                <a:gridCol w="2103120">
                  <a:extLst>
                    <a:ext uri="{9D8B030D-6E8A-4147-A177-3AD203B41FA5}">
                      <a16:colId xmlns:a16="http://schemas.microsoft.com/office/drawing/2014/main" val="3307170261"/>
                    </a:ext>
                  </a:extLst>
                </a:gridCol>
                <a:gridCol w="2103120">
                  <a:extLst>
                    <a:ext uri="{9D8B030D-6E8A-4147-A177-3AD203B41FA5}">
                      <a16:colId xmlns:a16="http://schemas.microsoft.com/office/drawing/2014/main" val="4122963719"/>
                    </a:ext>
                  </a:extLst>
                </a:gridCol>
                <a:gridCol w="2103120">
                  <a:extLst>
                    <a:ext uri="{9D8B030D-6E8A-4147-A177-3AD203B41FA5}">
                      <a16:colId xmlns:a16="http://schemas.microsoft.com/office/drawing/2014/main" val="615160252"/>
                    </a:ext>
                  </a:extLst>
                </a:gridCol>
                <a:gridCol w="2103120">
                  <a:extLst>
                    <a:ext uri="{9D8B030D-6E8A-4147-A177-3AD203B41FA5}">
                      <a16:colId xmlns:a16="http://schemas.microsoft.com/office/drawing/2014/main" val="536040760"/>
                    </a:ext>
                  </a:extLst>
                </a:gridCol>
              </a:tblGrid>
              <a:tr h="441854">
                <a:tc>
                  <a:txBody>
                    <a:bodyPr/>
                    <a:lstStyle/>
                    <a:p>
                      <a:r>
                        <a:rPr lang="en-US" altLang="zh-CN" dirty="0"/>
                        <a:t>Model training</a:t>
                      </a:r>
                      <a:endParaRPr lang="zh-CN" altLang="en-US" dirty="0"/>
                    </a:p>
                  </a:txBody>
                  <a:tcPr/>
                </a:tc>
                <a:tc>
                  <a:txBody>
                    <a:bodyPr/>
                    <a:lstStyle/>
                    <a:p>
                      <a:r>
                        <a:rPr lang="en-US" altLang="zh-CN" dirty="0"/>
                        <a:t>Feature engineering</a:t>
                      </a:r>
                      <a:endParaRPr lang="zh-CN" altLang="en-US" dirty="0"/>
                    </a:p>
                  </a:txBody>
                  <a:tcPr/>
                </a:tc>
                <a:tc>
                  <a:txBody>
                    <a:bodyPr/>
                    <a:lstStyle/>
                    <a:p>
                      <a:r>
                        <a:rPr lang="en-US" altLang="zh-CN" dirty="0"/>
                        <a:t>Explainability</a:t>
                      </a:r>
                      <a:endParaRPr lang="zh-CN" altLang="en-US" dirty="0"/>
                    </a:p>
                  </a:txBody>
                  <a:tcPr/>
                </a:tc>
                <a:tc>
                  <a:txBody>
                    <a:bodyPr/>
                    <a:lstStyle/>
                    <a:p>
                      <a:r>
                        <a:rPr lang="en-US" altLang="zh-CN" dirty="0">
                          <a:solidFill>
                            <a:srgbClr val="FF0000"/>
                          </a:solidFill>
                        </a:rPr>
                        <a:t>Automatization</a:t>
                      </a:r>
                      <a:endParaRPr lang="zh-CN" altLang="en-US" dirty="0">
                        <a:solidFill>
                          <a:srgbClr val="FF0000"/>
                        </a:solidFill>
                      </a:endParaRPr>
                    </a:p>
                  </a:txBody>
                  <a:tcPr/>
                </a:tc>
                <a:tc>
                  <a:txBody>
                    <a:bodyPr/>
                    <a:lstStyle/>
                    <a:p>
                      <a:r>
                        <a:rPr lang="en-US" altLang="zh-CN" dirty="0"/>
                        <a:t>Robustness</a:t>
                      </a:r>
                      <a:endParaRPr lang="zh-CN" altLang="en-US" dirty="0"/>
                    </a:p>
                  </a:txBody>
                  <a:tcPr/>
                </a:tc>
                <a:extLst>
                  <a:ext uri="{0D108BD9-81ED-4DB2-BD59-A6C34878D82A}">
                    <a16:rowId xmlns:a16="http://schemas.microsoft.com/office/drawing/2014/main" val="3508736086"/>
                  </a:ext>
                </a:extLst>
              </a:tr>
              <a:tr h="441854">
                <a:tc rowSpan="2">
                  <a:txBody>
                    <a:bodyPr/>
                    <a:lstStyle/>
                    <a:p>
                      <a:r>
                        <a:rPr lang="en-US" altLang="zh-CN" dirty="0"/>
                        <a:t>reset loss function to give higher attention to unbalanced classes </a:t>
                      </a:r>
                      <a:endParaRPr lang="zh-CN" altLang="en-US" dirty="0"/>
                    </a:p>
                  </a:txBody>
                  <a:tcPr/>
                </a:tc>
                <a:tc>
                  <a:txBody>
                    <a:bodyPr/>
                    <a:lstStyle/>
                    <a:p>
                      <a:r>
                        <a:rPr lang="en-US" altLang="zh-CN" dirty="0"/>
                        <a:t>Time-frequency Feature + Amount Feature</a:t>
                      </a:r>
                      <a:endParaRPr lang="zh-CN" altLang="en-US" dirty="0"/>
                    </a:p>
                  </a:txBody>
                  <a:tcPr/>
                </a:tc>
                <a:tc>
                  <a:txBody>
                    <a:bodyPr/>
                    <a:lstStyle/>
                    <a:p>
                      <a:r>
                        <a:rPr lang="en-US" altLang="zh-CN" dirty="0"/>
                        <a:t>Data provenance</a:t>
                      </a:r>
                      <a:endParaRPr lang="zh-CN" altLang="en-US" dirty="0"/>
                    </a:p>
                  </a:txBody>
                  <a:tcPr/>
                </a:tc>
                <a:tc rowSpan="2">
                  <a:txBody>
                    <a:bodyPr/>
                    <a:lstStyle/>
                    <a:p>
                      <a:pPr algn="ctr"/>
                      <a:endParaRPr lang="en-US" altLang="zh-CN" dirty="0">
                        <a:solidFill>
                          <a:srgbClr val="FF0000"/>
                        </a:solidFill>
                      </a:endParaRPr>
                    </a:p>
                    <a:p>
                      <a:pPr algn="ctr"/>
                      <a:endParaRPr lang="en-US" altLang="zh-CN" dirty="0">
                        <a:solidFill>
                          <a:srgbClr val="FF0000"/>
                        </a:solidFill>
                      </a:endParaRPr>
                    </a:p>
                    <a:p>
                      <a:pPr algn="ctr"/>
                      <a:endParaRPr lang="en-US" altLang="zh-CN" dirty="0">
                        <a:solidFill>
                          <a:srgbClr val="FF0000"/>
                        </a:solidFill>
                      </a:endParaRPr>
                    </a:p>
                    <a:p>
                      <a:pPr algn="ctr"/>
                      <a:endParaRPr lang="en-US" altLang="zh-CN" dirty="0">
                        <a:solidFill>
                          <a:srgbClr val="FF0000"/>
                        </a:solidFill>
                      </a:endParaRPr>
                    </a:p>
                    <a:p>
                      <a:pPr algn="ctr"/>
                      <a:r>
                        <a:rPr lang="en-US" altLang="zh-CN" dirty="0">
                          <a:solidFill>
                            <a:srgbClr val="FF0000"/>
                          </a:solidFill>
                        </a:rPr>
                        <a:t>TGN</a:t>
                      </a:r>
                      <a:endParaRPr lang="zh-CN" altLang="en-US" dirty="0">
                        <a:solidFill>
                          <a:srgbClr val="FF0000"/>
                        </a:solidFill>
                      </a:endParaRPr>
                    </a:p>
                  </a:txBody>
                  <a:tcPr/>
                </a:tc>
                <a:tc rowSpan="2">
                  <a:txBody>
                    <a:bodyPr/>
                    <a:lstStyle/>
                    <a:p>
                      <a:r>
                        <a:rPr lang="en-US" altLang="zh-CN" dirty="0"/>
                        <a:t>Combined models(Random + Isolated forests + ANN)</a:t>
                      </a:r>
                      <a:endParaRPr lang="zh-CN" altLang="en-US" dirty="0"/>
                    </a:p>
                  </a:txBody>
                  <a:tcPr/>
                </a:tc>
                <a:extLst>
                  <a:ext uri="{0D108BD9-81ED-4DB2-BD59-A6C34878D82A}">
                    <a16:rowId xmlns:a16="http://schemas.microsoft.com/office/drawing/2014/main" val="3214913266"/>
                  </a:ext>
                </a:extLst>
              </a:tr>
              <a:tr h="441854">
                <a:tc vMerge="1">
                  <a:txBody>
                    <a:bodyPr/>
                    <a:lstStyle/>
                    <a:p>
                      <a:endParaRPr lang="zh-CN" altLang="en-US" dirty="0"/>
                    </a:p>
                  </a:txBody>
                  <a:tcPr/>
                </a:tc>
                <a:tc>
                  <a:txBody>
                    <a:bodyPr/>
                    <a:lstStyle/>
                    <a:p>
                      <a:r>
                        <a:rPr lang="en-US" altLang="zh-CN" dirty="0"/>
                        <a:t>Task-specific feature engineer enhancements based on performance on multi-categorical tasks</a:t>
                      </a:r>
                      <a:endParaRPr lang="zh-CN" altLang="en-US" dirty="0"/>
                    </a:p>
                  </a:txBody>
                  <a:tcPr/>
                </a:tc>
                <a:tc>
                  <a:txBody>
                    <a:bodyPr/>
                    <a:lstStyle/>
                    <a:p>
                      <a:r>
                        <a:rPr lang="en-US" altLang="zh-CN" dirty="0"/>
                        <a:t>Sub-</a:t>
                      </a:r>
                      <a:r>
                        <a:rPr lang="en-US" altLang="zh-CN" dirty="0" err="1"/>
                        <a:t>Mofits</a:t>
                      </a:r>
                      <a:endParaRPr lang="zh-CN" altLang="en-US" dirty="0"/>
                    </a:p>
                  </a:txBody>
                  <a:tcPr/>
                </a:tc>
                <a:tc vMerge="1">
                  <a:txBody>
                    <a:bodyPr/>
                    <a:lstStyle/>
                    <a:p>
                      <a:endParaRPr lang="zh-CN" altLang="en-US" dirty="0">
                        <a:solidFill>
                          <a:srgbClr val="FF0000"/>
                        </a:solidFill>
                      </a:endParaRPr>
                    </a:p>
                  </a:txBody>
                  <a:tcPr/>
                </a:tc>
                <a:tc vMerge="1">
                  <a:txBody>
                    <a:bodyPr/>
                    <a:lstStyle/>
                    <a:p>
                      <a:endParaRPr lang="zh-CN" altLang="en-US" dirty="0"/>
                    </a:p>
                  </a:txBody>
                  <a:tcPr/>
                </a:tc>
                <a:extLst>
                  <a:ext uri="{0D108BD9-81ED-4DB2-BD59-A6C34878D82A}">
                    <a16:rowId xmlns:a16="http://schemas.microsoft.com/office/drawing/2014/main" val="1297815799"/>
                  </a:ext>
                </a:extLst>
              </a:tr>
            </a:tbl>
          </a:graphicData>
        </a:graphic>
      </p:graphicFrame>
    </p:spTree>
    <p:extLst>
      <p:ext uri="{BB962C8B-B14F-4D97-AF65-F5344CB8AC3E}">
        <p14:creationId xmlns:p14="http://schemas.microsoft.com/office/powerpoint/2010/main" val="1775940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3A887-C2A9-B024-810C-D9BD5097730C}"/>
              </a:ext>
            </a:extLst>
          </p:cNvPr>
          <p:cNvSpPr>
            <a:spLocks noGrp="1"/>
          </p:cNvSpPr>
          <p:nvPr>
            <p:ph type="title"/>
          </p:nvPr>
        </p:nvSpPr>
        <p:spPr>
          <a:xfrm>
            <a:off x="237421" y="459334"/>
            <a:ext cx="7858829" cy="1117641"/>
          </a:xfrm>
        </p:spPr>
        <p:txBody>
          <a:bodyPr>
            <a:normAutofit/>
          </a:bodyPr>
          <a:lstStyle/>
          <a:p>
            <a:pPr algn="ctr"/>
            <a:r>
              <a:rPr lang="en-US" altLang="zh-CN" sz="2400" b="1" dirty="0">
                <a:latin typeface="+mn-lt"/>
              </a:rPr>
              <a:t>Sub-</a:t>
            </a:r>
            <a:r>
              <a:rPr lang="en-US" altLang="zh-CN" sz="2400" b="1" dirty="0" err="1">
                <a:latin typeface="+mn-lt"/>
              </a:rPr>
              <a:t>mofits</a:t>
            </a:r>
            <a:r>
              <a:rPr lang="en-US" altLang="zh-CN" sz="2400" b="1" dirty="0">
                <a:latin typeface="+mn-lt"/>
              </a:rPr>
              <a:t> </a:t>
            </a:r>
            <a:r>
              <a:rPr lang="en-US" altLang="zh-CN" sz="2400" dirty="0">
                <a:latin typeface="+mn-lt"/>
              </a:rPr>
              <a:t>&amp; data provenance: Which flow is more prone to take money-laundering activity?</a:t>
            </a:r>
            <a:br>
              <a:rPr lang="zh-CN" altLang="en-US" sz="2400" dirty="0">
                <a:latin typeface="+mn-lt"/>
              </a:rPr>
            </a:br>
            <a:endParaRPr lang="zh-CN" altLang="en-US" sz="2400" dirty="0">
              <a:latin typeface="+mn-lt"/>
            </a:endParaRPr>
          </a:p>
        </p:txBody>
      </p:sp>
      <p:sp>
        <p:nvSpPr>
          <p:cNvPr id="10" name="Right Arrow 10">
            <a:extLst>
              <a:ext uri="{FF2B5EF4-FFF2-40B4-BE49-F238E27FC236}">
                <a16:creationId xmlns:a16="http://schemas.microsoft.com/office/drawing/2014/main" id="{F85C534A-61AE-7F7B-ED50-A2253B2DE036}"/>
              </a:ext>
            </a:extLst>
          </p:cNvPr>
          <p:cNvSpPr/>
          <p:nvPr/>
        </p:nvSpPr>
        <p:spPr>
          <a:xfrm>
            <a:off x="5629946" y="2645241"/>
            <a:ext cx="505549" cy="623674"/>
          </a:xfrm>
          <a:prstGeom prst="rightArrow">
            <a:avLst>
              <a:gd name="adj1" fmla="val 50000"/>
              <a:gd name="adj2" fmla="val 4584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R"/>
          </a:p>
        </p:txBody>
      </p:sp>
      <p:pic>
        <p:nvPicPr>
          <p:cNvPr id="11" name="Picture 11">
            <a:extLst>
              <a:ext uri="{FF2B5EF4-FFF2-40B4-BE49-F238E27FC236}">
                <a16:creationId xmlns:a16="http://schemas.microsoft.com/office/drawing/2014/main" id="{C44B2091-3AA3-0FB6-ABF9-C9E85B9F46B0}"/>
              </a:ext>
            </a:extLst>
          </p:cNvPr>
          <p:cNvPicPr>
            <a:picLocks noChangeAspect="1"/>
          </p:cNvPicPr>
          <p:nvPr/>
        </p:nvPicPr>
        <p:blipFill>
          <a:blip r:embed="rId2"/>
          <a:stretch>
            <a:fillRect/>
          </a:stretch>
        </p:blipFill>
        <p:spPr>
          <a:xfrm>
            <a:off x="1688398" y="2305722"/>
            <a:ext cx="3881258" cy="1321279"/>
          </a:xfrm>
          <a:prstGeom prst="rect">
            <a:avLst/>
          </a:prstGeom>
        </p:spPr>
      </p:pic>
      <p:pic>
        <p:nvPicPr>
          <p:cNvPr id="12" name="Picture 12">
            <a:extLst>
              <a:ext uri="{FF2B5EF4-FFF2-40B4-BE49-F238E27FC236}">
                <a16:creationId xmlns:a16="http://schemas.microsoft.com/office/drawing/2014/main" id="{C4DBF36B-BE7F-57FB-BF24-87B4AB555798}"/>
              </a:ext>
            </a:extLst>
          </p:cNvPr>
          <p:cNvPicPr>
            <a:picLocks noChangeAspect="1"/>
          </p:cNvPicPr>
          <p:nvPr/>
        </p:nvPicPr>
        <p:blipFill>
          <a:blip r:embed="rId3"/>
          <a:stretch>
            <a:fillRect/>
          </a:stretch>
        </p:blipFill>
        <p:spPr>
          <a:xfrm>
            <a:off x="6288754" y="2453982"/>
            <a:ext cx="3181026" cy="1098900"/>
          </a:xfrm>
          <a:prstGeom prst="rect">
            <a:avLst/>
          </a:prstGeom>
        </p:spPr>
      </p:pic>
      <p:sp>
        <p:nvSpPr>
          <p:cNvPr id="13" name="Right Arrow 13">
            <a:extLst>
              <a:ext uri="{FF2B5EF4-FFF2-40B4-BE49-F238E27FC236}">
                <a16:creationId xmlns:a16="http://schemas.microsoft.com/office/drawing/2014/main" id="{8B885C1F-49AD-1CDF-7809-EB59A317BDD7}"/>
              </a:ext>
            </a:extLst>
          </p:cNvPr>
          <p:cNvSpPr/>
          <p:nvPr/>
        </p:nvSpPr>
        <p:spPr>
          <a:xfrm rot="5400000">
            <a:off x="7356391" y="3826499"/>
            <a:ext cx="483350" cy="3949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R"/>
          </a:p>
        </p:txBody>
      </p:sp>
      <p:pic>
        <p:nvPicPr>
          <p:cNvPr id="14" name="Picture 14">
            <a:extLst>
              <a:ext uri="{FF2B5EF4-FFF2-40B4-BE49-F238E27FC236}">
                <a16:creationId xmlns:a16="http://schemas.microsoft.com/office/drawing/2014/main" id="{94F35D6A-C793-F440-B4A4-859135C038F9}"/>
              </a:ext>
            </a:extLst>
          </p:cNvPr>
          <p:cNvPicPr>
            <a:picLocks noChangeAspect="1"/>
          </p:cNvPicPr>
          <p:nvPr/>
        </p:nvPicPr>
        <p:blipFill>
          <a:blip r:embed="rId4"/>
          <a:stretch>
            <a:fillRect/>
          </a:stretch>
        </p:blipFill>
        <p:spPr>
          <a:xfrm>
            <a:off x="6216622" y="4470230"/>
            <a:ext cx="3536546" cy="996750"/>
          </a:xfrm>
          <a:prstGeom prst="rect">
            <a:avLst/>
          </a:prstGeom>
        </p:spPr>
      </p:pic>
      <p:sp>
        <p:nvSpPr>
          <p:cNvPr id="15" name="Right Arrow 15">
            <a:extLst>
              <a:ext uri="{FF2B5EF4-FFF2-40B4-BE49-F238E27FC236}">
                <a16:creationId xmlns:a16="http://schemas.microsoft.com/office/drawing/2014/main" id="{AACE94CC-FC42-9A1A-34C4-386043DBD42F}"/>
              </a:ext>
            </a:extLst>
          </p:cNvPr>
          <p:cNvSpPr/>
          <p:nvPr/>
        </p:nvSpPr>
        <p:spPr>
          <a:xfrm rot="10800000">
            <a:off x="5684666" y="4726409"/>
            <a:ext cx="505548" cy="4843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R"/>
          </a:p>
        </p:txBody>
      </p:sp>
      <p:pic>
        <p:nvPicPr>
          <p:cNvPr id="16" name="Picture 16">
            <a:extLst>
              <a:ext uri="{FF2B5EF4-FFF2-40B4-BE49-F238E27FC236}">
                <a16:creationId xmlns:a16="http://schemas.microsoft.com/office/drawing/2014/main" id="{972C4C4F-8C44-0EA5-BC60-F297D14E41C6}"/>
              </a:ext>
            </a:extLst>
          </p:cNvPr>
          <p:cNvPicPr>
            <a:picLocks noChangeAspect="1"/>
          </p:cNvPicPr>
          <p:nvPr/>
        </p:nvPicPr>
        <p:blipFill>
          <a:blip r:embed="rId5"/>
          <a:stretch>
            <a:fillRect/>
          </a:stretch>
        </p:blipFill>
        <p:spPr>
          <a:xfrm>
            <a:off x="1974850" y="4177022"/>
            <a:ext cx="3510551" cy="1198212"/>
          </a:xfrm>
          <a:prstGeom prst="rect">
            <a:avLst/>
          </a:prstGeom>
        </p:spPr>
      </p:pic>
      <p:pic>
        <p:nvPicPr>
          <p:cNvPr id="17" name="Picture 10" descr="A diagram of a diagram&#10;&#10;Description automatically generated">
            <a:extLst>
              <a:ext uri="{FF2B5EF4-FFF2-40B4-BE49-F238E27FC236}">
                <a16:creationId xmlns:a16="http://schemas.microsoft.com/office/drawing/2014/main" id="{6CFB151B-1A35-0DAA-BCFD-663807F71D1D}"/>
              </a:ext>
            </a:extLst>
          </p:cNvPr>
          <p:cNvPicPr>
            <a:picLocks noChangeAspect="1"/>
          </p:cNvPicPr>
          <p:nvPr/>
        </p:nvPicPr>
        <p:blipFill>
          <a:blip r:embed="rId6"/>
          <a:stretch>
            <a:fillRect/>
          </a:stretch>
        </p:blipFill>
        <p:spPr>
          <a:xfrm>
            <a:off x="8310742" y="471101"/>
            <a:ext cx="3881258" cy="1696863"/>
          </a:xfrm>
          <a:prstGeom prst="rect">
            <a:avLst/>
          </a:prstGeom>
        </p:spPr>
      </p:pic>
      <p:sp>
        <p:nvSpPr>
          <p:cNvPr id="19" name="文本框 18">
            <a:extLst>
              <a:ext uri="{FF2B5EF4-FFF2-40B4-BE49-F238E27FC236}">
                <a16:creationId xmlns:a16="http://schemas.microsoft.com/office/drawing/2014/main" id="{CE2131FA-E69A-ACAB-4EC2-B83F904152CE}"/>
              </a:ext>
            </a:extLst>
          </p:cNvPr>
          <p:cNvSpPr txBox="1"/>
          <p:nvPr/>
        </p:nvSpPr>
        <p:spPr>
          <a:xfrm>
            <a:off x="4413250" y="5740589"/>
            <a:ext cx="5150769" cy="369332"/>
          </a:xfrm>
          <a:prstGeom prst="rect">
            <a:avLst/>
          </a:prstGeom>
          <a:noFill/>
        </p:spPr>
        <p:txBody>
          <a:bodyPr wrap="none" rtlCol="0">
            <a:spAutoFit/>
          </a:bodyPr>
          <a:lstStyle/>
          <a:p>
            <a:r>
              <a:rPr lang="en-US" altLang="zh-CN" dirty="0" err="1"/>
              <a:t>Preparation&amp;simplification</a:t>
            </a:r>
            <a:r>
              <a:rPr lang="en-US" altLang="zh-CN" dirty="0"/>
              <a:t>: used in AML of bitcoin</a:t>
            </a:r>
            <a:endParaRPr lang="zh-CN" altLang="en-US" dirty="0"/>
          </a:p>
        </p:txBody>
      </p:sp>
    </p:spTree>
    <p:extLst>
      <p:ext uri="{BB962C8B-B14F-4D97-AF65-F5344CB8AC3E}">
        <p14:creationId xmlns:p14="http://schemas.microsoft.com/office/powerpoint/2010/main" val="209414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9AD19-994C-FF81-F486-0FD9F0DCD83A}"/>
              </a:ext>
            </a:extLst>
          </p:cNvPr>
          <p:cNvSpPr>
            <a:spLocks noGrp="1"/>
          </p:cNvSpPr>
          <p:nvPr>
            <p:ph type="title"/>
          </p:nvPr>
        </p:nvSpPr>
        <p:spPr/>
        <p:txBody>
          <a:bodyPr>
            <a:normAutofit/>
          </a:bodyPr>
          <a:lstStyle/>
          <a:p>
            <a:r>
              <a:rPr lang="en-US" altLang="zh-CN" sz="2400" dirty="0">
                <a:latin typeface="+mn-lt"/>
              </a:rPr>
              <a:t>Sub-</a:t>
            </a:r>
            <a:r>
              <a:rPr lang="en-US" altLang="zh-CN" sz="2400" dirty="0" err="1">
                <a:latin typeface="+mn-lt"/>
              </a:rPr>
              <a:t>mofits</a:t>
            </a:r>
            <a:r>
              <a:rPr lang="en-US" altLang="zh-CN" sz="2400" dirty="0">
                <a:latin typeface="+mn-lt"/>
              </a:rPr>
              <a:t> &amp; </a:t>
            </a:r>
            <a:r>
              <a:rPr lang="en-US" altLang="zh-CN" sz="2400" b="1" dirty="0">
                <a:latin typeface="+mn-lt"/>
              </a:rPr>
              <a:t>data provenance</a:t>
            </a:r>
            <a:r>
              <a:rPr lang="en-US" altLang="zh-CN" sz="2400" dirty="0">
                <a:latin typeface="+mn-lt"/>
              </a:rPr>
              <a:t>: How money flow runs in the network?</a:t>
            </a:r>
            <a:endParaRPr lang="zh-CN" altLang="en-US" sz="2400" dirty="0">
              <a:latin typeface="+mn-lt"/>
            </a:endParaRPr>
          </a:p>
        </p:txBody>
      </p:sp>
      <p:pic>
        <p:nvPicPr>
          <p:cNvPr id="4" name="内容占位符 3">
            <a:extLst>
              <a:ext uri="{FF2B5EF4-FFF2-40B4-BE49-F238E27FC236}">
                <a16:creationId xmlns:a16="http://schemas.microsoft.com/office/drawing/2014/main" id="{05CD4567-07CA-B4F3-D1C7-8C5A11074806}"/>
              </a:ext>
            </a:extLst>
          </p:cNvPr>
          <p:cNvPicPr>
            <a:picLocks noGrp="1" noChangeAspect="1"/>
          </p:cNvPicPr>
          <p:nvPr>
            <p:ph idx="1"/>
          </p:nvPr>
        </p:nvPicPr>
        <p:blipFill>
          <a:blip r:embed="rId2"/>
          <a:stretch>
            <a:fillRect/>
          </a:stretch>
        </p:blipFill>
        <p:spPr>
          <a:xfrm>
            <a:off x="324281" y="1424690"/>
            <a:ext cx="6579099" cy="5253606"/>
          </a:xfrm>
        </p:spPr>
      </p:pic>
      <p:pic>
        <p:nvPicPr>
          <p:cNvPr id="7" name="图片 6">
            <a:extLst>
              <a:ext uri="{FF2B5EF4-FFF2-40B4-BE49-F238E27FC236}">
                <a16:creationId xmlns:a16="http://schemas.microsoft.com/office/drawing/2014/main" id="{2F4CE9F8-22DE-D67A-3931-5BE6A79F5204}"/>
              </a:ext>
            </a:extLst>
          </p:cNvPr>
          <p:cNvPicPr>
            <a:picLocks noChangeAspect="1"/>
          </p:cNvPicPr>
          <p:nvPr/>
        </p:nvPicPr>
        <p:blipFill>
          <a:blip r:embed="rId3"/>
          <a:stretch>
            <a:fillRect/>
          </a:stretch>
        </p:blipFill>
        <p:spPr>
          <a:xfrm>
            <a:off x="6289147" y="1301220"/>
            <a:ext cx="5140862" cy="3084517"/>
          </a:xfrm>
          <a:prstGeom prst="rect">
            <a:avLst/>
          </a:prstGeom>
        </p:spPr>
      </p:pic>
      <p:pic>
        <p:nvPicPr>
          <p:cNvPr id="13" name="图片 12">
            <a:extLst>
              <a:ext uri="{FF2B5EF4-FFF2-40B4-BE49-F238E27FC236}">
                <a16:creationId xmlns:a16="http://schemas.microsoft.com/office/drawing/2014/main" id="{80BB33D5-9DAF-C352-39B2-0CDFB73F0F3B}"/>
              </a:ext>
            </a:extLst>
          </p:cNvPr>
          <p:cNvPicPr>
            <a:picLocks noChangeAspect="1"/>
          </p:cNvPicPr>
          <p:nvPr/>
        </p:nvPicPr>
        <p:blipFill>
          <a:blip r:embed="rId4"/>
          <a:stretch>
            <a:fillRect/>
          </a:stretch>
        </p:blipFill>
        <p:spPr>
          <a:xfrm>
            <a:off x="6620933" y="4194727"/>
            <a:ext cx="4732867" cy="2760839"/>
          </a:xfrm>
          <a:prstGeom prst="rect">
            <a:avLst/>
          </a:prstGeom>
        </p:spPr>
      </p:pic>
    </p:spTree>
    <p:extLst>
      <p:ext uri="{BB962C8B-B14F-4D97-AF65-F5344CB8AC3E}">
        <p14:creationId xmlns:p14="http://schemas.microsoft.com/office/powerpoint/2010/main" val="1310644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AF3D57-2102-CD85-3468-480A47FFCD96}"/>
              </a:ext>
            </a:extLst>
          </p:cNvPr>
          <p:cNvSpPr>
            <a:spLocks noGrp="1"/>
          </p:cNvSpPr>
          <p:nvPr>
            <p:ph type="title"/>
          </p:nvPr>
        </p:nvSpPr>
        <p:spPr/>
        <p:txBody>
          <a:bodyPr>
            <a:normAutofit/>
          </a:bodyPr>
          <a:lstStyle/>
          <a:p>
            <a:r>
              <a:rPr lang="en-US" altLang="zh-CN" sz="3600" dirty="0"/>
              <a:t>Is it possible to delegate the above steps to a single model completely?</a:t>
            </a:r>
            <a:endParaRPr lang="zh-CN" altLang="en-US" sz="3600" dirty="0"/>
          </a:p>
        </p:txBody>
      </p:sp>
      <p:sp>
        <p:nvSpPr>
          <p:cNvPr id="3" name="内容占位符 2">
            <a:extLst>
              <a:ext uri="{FF2B5EF4-FFF2-40B4-BE49-F238E27FC236}">
                <a16:creationId xmlns:a16="http://schemas.microsoft.com/office/drawing/2014/main" id="{BBE334B2-0531-E021-1BFD-37B0532D3721}"/>
              </a:ext>
            </a:extLst>
          </p:cNvPr>
          <p:cNvSpPr>
            <a:spLocks noGrp="1"/>
          </p:cNvSpPr>
          <p:nvPr>
            <p:ph idx="1"/>
          </p:nvPr>
        </p:nvSpPr>
        <p:spPr>
          <a:xfrm>
            <a:off x="838200" y="2557145"/>
            <a:ext cx="3904068" cy="419385"/>
          </a:xfrm>
        </p:spPr>
        <p:txBody>
          <a:bodyPr>
            <a:normAutofit fontScale="85000" lnSpcReduction="10000"/>
          </a:bodyPr>
          <a:lstStyle/>
          <a:p>
            <a:pPr marL="0" indent="0">
              <a:buNone/>
            </a:pPr>
            <a:r>
              <a:rPr lang="en-US" altLang="zh-CN" dirty="0"/>
              <a:t>Manual feature engineering </a:t>
            </a:r>
            <a:endParaRPr lang="zh-CN" altLang="en-US" dirty="0"/>
          </a:p>
        </p:txBody>
      </p:sp>
      <p:sp>
        <p:nvSpPr>
          <p:cNvPr id="4" name="箭头: 右 3">
            <a:extLst>
              <a:ext uri="{FF2B5EF4-FFF2-40B4-BE49-F238E27FC236}">
                <a16:creationId xmlns:a16="http://schemas.microsoft.com/office/drawing/2014/main" id="{6485C3E9-4785-F4E7-D6D2-FEE89280F673}"/>
              </a:ext>
            </a:extLst>
          </p:cNvPr>
          <p:cNvSpPr/>
          <p:nvPr/>
        </p:nvSpPr>
        <p:spPr>
          <a:xfrm>
            <a:off x="4893617" y="2524521"/>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56E801A-EC14-F7A0-2636-546A03C41265}"/>
              </a:ext>
            </a:extLst>
          </p:cNvPr>
          <p:cNvSpPr txBox="1"/>
          <p:nvPr/>
        </p:nvSpPr>
        <p:spPr>
          <a:xfrm>
            <a:off x="6539537" y="2555068"/>
            <a:ext cx="2289409" cy="421462"/>
          </a:xfrm>
          <a:prstGeom prst="rect">
            <a:avLst/>
          </a:prstGeom>
          <a:noFill/>
        </p:spPr>
        <p:txBody>
          <a:bodyPr wrap="none" rtlCol="0">
            <a:spAutoFit/>
          </a:bodyPr>
          <a:lstStyle/>
          <a:p>
            <a:pPr>
              <a:lnSpc>
                <a:spcPct val="80000"/>
              </a:lnSpc>
              <a:spcBef>
                <a:spcPts val="1000"/>
              </a:spcBef>
            </a:pPr>
            <a:r>
              <a:rPr lang="en-US" altLang="zh-CN" sz="2600" dirty="0"/>
              <a:t>Attention layer</a:t>
            </a:r>
            <a:endParaRPr lang="zh-CN" altLang="en-US" sz="2600" dirty="0"/>
          </a:p>
        </p:txBody>
      </p:sp>
      <p:sp>
        <p:nvSpPr>
          <p:cNvPr id="6" name="文本框 5">
            <a:extLst>
              <a:ext uri="{FF2B5EF4-FFF2-40B4-BE49-F238E27FC236}">
                <a16:creationId xmlns:a16="http://schemas.microsoft.com/office/drawing/2014/main" id="{2A99526C-F541-49C6-EBB7-867355D7E409}"/>
              </a:ext>
            </a:extLst>
          </p:cNvPr>
          <p:cNvSpPr txBox="1"/>
          <p:nvPr/>
        </p:nvSpPr>
        <p:spPr>
          <a:xfrm>
            <a:off x="864632" y="3628750"/>
            <a:ext cx="2932213" cy="396134"/>
          </a:xfrm>
          <a:prstGeom prst="rect">
            <a:avLst/>
          </a:prstGeom>
          <a:noFill/>
        </p:spPr>
        <p:txBody>
          <a:bodyPr wrap="none" rtlCol="0">
            <a:spAutoFit/>
          </a:bodyPr>
          <a:lstStyle/>
          <a:p>
            <a:pPr>
              <a:lnSpc>
                <a:spcPct val="80000"/>
              </a:lnSpc>
              <a:spcBef>
                <a:spcPts val="1000"/>
              </a:spcBef>
            </a:pPr>
            <a:r>
              <a:rPr lang="en-US" altLang="zh-CN" sz="2400" dirty="0"/>
              <a:t>Injecting information</a:t>
            </a:r>
            <a:endParaRPr lang="zh-CN" altLang="en-US" sz="2400" dirty="0"/>
          </a:p>
        </p:txBody>
      </p:sp>
      <p:sp>
        <p:nvSpPr>
          <p:cNvPr id="7" name="箭头: 右 6">
            <a:extLst>
              <a:ext uri="{FF2B5EF4-FFF2-40B4-BE49-F238E27FC236}">
                <a16:creationId xmlns:a16="http://schemas.microsoft.com/office/drawing/2014/main" id="{F559E163-22FB-ED88-F8BC-EA14A6AA5474}"/>
              </a:ext>
            </a:extLst>
          </p:cNvPr>
          <p:cNvSpPr/>
          <p:nvPr/>
        </p:nvSpPr>
        <p:spPr>
          <a:xfrm>
            <a:off x="4893617" y="3631481"/>
            <a:ext cx="978408" cy="484632"/>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2A900FA-5C9D-F971-970E-39D82784E9B6}"/>
              </a:ext>
            </a:extLst>
          </p:cNvPr>
          <p:cNvSpPr txBox="1"/>
          <p:nvPr/>
        </p:nvSpPr>
        <p:spPr>
          <a:xfrm>
            <a:off x="6539537" y="3646997"/>
            <a:ext cx="1702710" cy="396134"/>
          </a:xfrm>
          <a:prstGeom prst="rect">
            <a:avLst/>
          </a:prstGeom>
          <a:noFill/>
        </p:spPr>
        <p:txBody>
          <a:bodyPr wrap="none" rtlCol="0">
            <a:spAutoFit/>
          </a:bodyPr>
          <a:lstStyle/>
          <a:p>
            <a:pPr>
              <a:lnSpc>
                <a:spcPct val="80000"/>
              </a:lnSpc>
              <a:spcBef>
                <a:spcPts val="1000"/>
              </a:spcBef>
            </a:pPr>
            <a:r>
              <a:rPr lang="en-US" altLang="zh-CN" sz="2400" dirty="0"/>
              <a:t>Embedding</a:t>
            </a:r>
            <a:endParaRPr lang="zh-CN" altLang="en-US" sz="2400" dirty="0"/>
          </a:p>
        </p:txBody>
      </p:sp>
      <p:sp>
        <p:nvSpPr>
          <p:cNvPr id="9" name="箭头: 右 8">
            <a:extLst>
              <a:ext uri="{FF2B5EF4-FFF2-40B4-BE49-F238E27FC236}">
                <a16:creationId xmlns:a16="http://schemas.microsoft.com/office/drawing/2014/main" id="{1D81F3C6-85CB-E6D2-C6E6-18458D41ABBC}"/>
              </a:ext>
            </a:extLst>
          </p:cNvPr>
          <p:cNvSpPr/>
          <p:nvPr/>
        </p:nvSpPr>
        <p:spPr>
          <a:xfrm>
            <a:off x="4893617" y="4654137"/>
            <a:ext cx="978408" cy="48463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AE5E687-B7C6-894D-CBB0-A32E8EDB70D8}"/>
              </a:ext>
            </a:extLst>
          </p:cNvPr>
          <p:cNvSpPr txBox="1"/>
          <p:nvPr/>
        </p:nvSpPr>
        <p:spPr>
          <a:xfrm>
            <a:off x="864632" y="4677104"/>
            <a:ext cx="3228769" cy="461665"/>
          </a:xfrm>
          <a:prstGeom prst="rect">
            <a:avLst/>
          </a:prstGeom>
          <a:noFill/>
        </p:spPr>
        <p:txBody>
          <a:bodyPr wrap="none" rtlCol="0">
            <a:spAutoFit/>
          </a:bodyPr>
          <a:lstStyle/>
          <a:p>
            <a:r>
              <a:rPr lang="en-US" altLang="zh-CN" sz="2400" dirty="0"/>
              <a:t>Short structure capture</a:t>
            </a:r>
            <a:endParaRPr lang="zh-CN" altLang="en-US" sz="2400" dirty="0"/>
          </a:p>
        </p:txBody>
      </p:sp>
      <p:sp>
        <p:nvSpPr>
          <p:cNvPr id="11" name="文本框 10">
            <a:extLst>
              <a:ext uri="{FF2B5EF4-FFF2-40B4-BE49-F238E27FC236}">
                <a16:creationId xmlns:a16="http://schemas.microsoft.com/office/drawing/2014/main" id="{1FF5E321-95AF-1C8B-C640-5963577FA4D3}"/>
              </a:ext>
            </a:extLst>
          </p:cNvPr>
          <p:cNvSpPr txBox="1"/>
          <p:nvPr/>
        </p:nvSpPr>
        <p:spPr>
          <a:xfrm>
            <a:off x="6539537" y="4713598"/>
            <a:ext cx="2876108" cy="461665"/>
          </a:xfrm>
          <a:prstGeom prst="rect">
            <a:avLst/>
          </a:prstGeom>
          <a:noFill/>
        </p:spPr>
        <p:txBody>
          <a:bodyPr wrap="none" rtlCol="0">
            <a:spAutoFit/>
          </a:bodyPr>
          <a:lstStyle/>
          <a:p>
            <a:r>
              <a:rPr lang="en-US" altLang="zh-CN" sz="2400" dirty="0"/>
              <a:t>Long memory space</a:t>
            </a:r>
            <a:endParaRPr lang="zh-CN" altLang="en-US" sz="2400" dirty="0"/>
          </a:p>
        </p:txBody>
      </p:sp>
      <p:pic>
        <p:nvPicPr>
          <p:cNvPr id="13" name="图形 12" descr="眼睛 纯色填充">
            <a:extLst>
              <a:ext uri="{FF2B5EF4-FFF2-40B4-BE49-F238E27FC236}">
                <a16:creationId xmlns:a16="http://schemas.microsoft.com/office/drawing/2014/main" id="{E517D69C-9B1B-1DB0-2A76-DFA830A2D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6050" y="2022909"/>
            <a:ext cx="1276350" cy="1276350"/>
          </a:xfrm>
          <a:prstGeom prst="rect">
            <a:avLst/>
          </a:prstGeom>
        </p:spPr>
      </p:pic>
      <p:sp>
        <p:nvSpPr>
          <p:cNvPr id="14" name="文本框 13">
            <a:extLst>
              <a:ext uri="{FF2B5EF4-FFF2-40B4-BE49-F238E27FC236}">
                <a16:creationId xmlns:a16="http://schemas.microsoft.com/office/drawing/2014/main" id="{7F11C9D5-653C-2363-7488-A951CFA91B07}"/>
              </a:ext>
            </a:extLst>
          </p:cNvPr>
          <p:cNvSpPr txBox="1"/>
          <p:nvPr/>
        </p:nvSpPr>
        <p:spPr>
          <a:xfrm>
            <a:off x="9540875" y="1880076"/>
            <a:ext cx="2249334" cy="369332"/>
          </a:xfrm>
          <a:prstGeom prst="rect">
            <a:avLst/>
          </a:prstGeom>
          <a:noFill/>
        </p:spPr>
        <p:txBody>
          <a:bodyPr wrap="none" rtlCol="0">
            <a:spAutoFit/>
          </a:bodyPr>
          <a:lstStyle/>
          <a:p>
            <a:r>
              <a:rPr lang="en-US" altLang="zh-CN" dirty="0">
                <a:solidFill>
                  <a:schemeClr val="accent4"/>
                </a:solidFill>
              </a:rPr>
              <a:t>What should I focus?</a:t>
            </a:r>
            <a:endParaRPr lang="zh-CN" altLang="en-US" dirty="0">
              <a:solidFill>
                <a:schemeClr val="accent4"/>
              </a:solidFill>
            </a:endParaRPr>
          </a:p>
        </p:txBody>
      </p:sp>
      <p:sp>
        <p:nvSpPr>
          <p:cNvPr id="15" name="矩形 14">
            <a:extLst>
              <a:ext uri="{FF2B5EF4-FFF2-40B4-BE49-F238E27FC236}">
                <a16:creationId xmlns:a16="http://schemas.microsoft.com/office/drawing/2014/main" id="{E17CD362-E9F1-1868-0B9C-5791D2E1E056}"/>
              </a:ext>
            </a:extLst>
          </p:cNvPr>
          <p:cNvSpPr/>
          <p:nvPr/>
        </p:nvSpPr>
        <p:spPr>
          <a:xfrm>
            <a:off x="8489950" y="3646997"/>
            <a:ext cx="925695" cy="6329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4292548-F0AD-37C2-0F20-887D9A6A4C14}"/>
              </a:ext>
            </a:extLst>
          </p:cNvPr>
          <p:cNvSpPr/>
          <p:nvPr/>
        </p:nvSpPr>
        <p:spPr>
          <a:xfrm>
            <a:off x="8571095" y="3732957"/>
            <a:ext cx="1035050" cy="63290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7EDF8F6-F2DC-7CE5-F3E5-C03F264CD7ED}"/>
              </a:ext>
            </a:extLst>
          </p:cNvPr>
          <p:cNvSpPr/>
          <p:nvPr/>
        </p:nvSpPr>
        <p:spPr>
          <a:xfrm>
            <a:off x="8686800" y="3829140"/>
            <a:ext cx="1047750" cy="6641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97705C0-B795-72C6-8D52-607438BEBDA4}"/>
              </a:ext>
            </a:extLst>
          </p:cNvPr>
          <p:cNvSpPr/>
          <p:nvPr/>
        </p:nvSpPr>
        <p:spPr>
          <a:xfrm>
            <a:off x="8851197" y="3937560"/>
            <a:ext cx="984953" cy="66419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20" name="图形 19" descr="数据库 纯色填充">
            <a:extLst>
              <a:ext uri="{FF2B5EF4-FFF2-40B4-BE49-F238E27FC236}">
                <a16:creationId xmlns:a16="http://schemas.microsoft.com/office/drawing/2014/main" id="{EB11C4E5-528D-6B21-2C9F-43BFEB06C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7349" y="5023210"/>
            <a:ext cx="993757" cy="993757"/>
          </a:xfrm>
          <a:prstGeom prst="rect">
            <a:avLst/>
          </a:prstGeom>
        </p:spPr>
      </p:pic>
    </p:spTree>
    <p:extLst>
      <p:ext uri="{BB962C8B-B14F-4D97-AF65-F5344CB8AC3E}">
        <p14:creationId xmlns:p14="http://schemas.microsoft.com/office/powerpoint/2010/main" val="1237980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E3E45-F6A6-C46B-81EA-986E4C3D704E}"/>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97096F9C-EBD0-41CD-DA98-2C4F9DC97B93}"/>
              </a:ext>
            </a:extLst>
          </p:cNvPr>
          <p:cNvSpPr>
            <a:spLocks noGrp="1"/>
          </p:cNvSpPr>
          <p:nvPr>
            <p:ph idx="1"/>
          </p:nvPr>
        </p:nvSpPr>
        <p:spPr>
          <a:xfrm>
            <a:off x="5864639" y="813683"/>
            <a:ext cx="6101121" cy="5230634"/>
          </a:xfrm>
          <a:noFill/>
          <a:ln>
            <a:noFill/>
          </a:ln>
        </p:spPr>
        <p:txBody>
          <a:bodyPr anchor="ctr">
            <a:normAutofit/>
          </a:bodyPr>
          <a:lstStyle/>
          <a:p>
            <a:r>
              <a:rPr kumimoji="1" lang="en-US" altLang="zh-CN" sz="3200" dirty="0">
                <a:solidFill>
                  <a:schemeClr val="tx2"/>
                </a:solidFill>
              </a:rPr>
              <a:t>Introduction of Past Work</a:t>
            </a:r>
          </a:p>
          <a:p>
            <a:pPr lvl="1"/>
            <a:r>
              <a:rPr kumimoji="1" lang="en-US" altLang="zh-CN" sz="2800" dirty="0">
                <a:solidFill>
                  <a:schemeClr val="tx2"/>
                </a:solidFill>
              </a:rPr>
              <a:t>Basic</a:t>
            </a:r>
            <a:r>
              <a:rPr kumimoji="1" lang="zh-CN" altLang="en-US" sz="2800" dirty="0">
                <a:solidFill>
                  <a:schemeClr val="tx2"/>
                </a:solidFill>
              </a:rPr>
              <a:t> </a:t>
            </a:r>
            <a:r>
              <a:rPr kumimoji="1" lang="en-US" altLang="zh-CN" sz="2800" dirty="0">
                <a:solidFill>
                  <a:schemeClr val="tx2"/>
                </a:solidFill>
              </a:rPr>
              <a:t>components</a:t>
            </a:r>
          </a:p>
          <a:p>
            <a:pPr lvl="1"/>
            <a:r>
              <a:rPr kumimoji="1" lang="en-US" altLang="zh-CN" sz="2800" dirty="0">
                <a:solidFill>
                  <a:schemeClr val="tx2"/>
                </a:solidFill>
              </a:rPr>
              <a:t>Performance &amp; method</a:t>
            </a:r>
          </a:p>
          <a:p>
            <a:pPr lvl="1"/>
            <a:r>
              <a:rPr kumimoji="1" lang="en-US" altLang="zh-CN" sz="2800" dirty="0">
                <a:solidFill>
                  <a:schemeClr val="tx2"/>
                </a:solidFill>
              </a:rPr>
              <a:t>multi-classification model</a:t>
            </a:r>
          </a:p>
          <a:p>
            <a:r>
              <a:rPr kumimoji="1" lang="en-US" altLang="zh-CN" sz="3200" dirty="0">
                <a:solidFill>
                  <a:schemeClr val="tx2"/>
                </a:solidFill>
              </a:rPr>
              <a:t>Introduction of Future Work</a:t>
            </a:r>
          </a:p>
          <a:p>
            <a:r>
              <a:rPr kumimoji="1" lang="en-US" altLang="zh-CN" sz="3200" b="1" dirty="0">
                <a:solidFill>
                  <a:schemeClr val="tx2"/>
                </a:solidFill>
              </a:rPr>
              <a:t>Temporal Graph Network</a:t>
            </a:r>
          </a:p>
        </p:txBody>
      </p:sp>
    </p:spTree>
    <p:extLst>
      <p:ext uri="{BB962C8B-B14F-4D97-AF65-F5344CB8AC3E}">
        <p14:creationId xmlns:p14="http://schemas.microsoft.com/office/powerpoint/2010/main" val="2496265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36538-5B85-ACCA-4FDE-9A3BE47B283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30E87C1-431E-514D-7905-A8957DA0EA96}"/>
              </a:ext>
            </a:extLst>
          </p:cNvPr>
          <p:cNvSpPr>
            <a:spLocks noGrp="1"/>
          </p:cNvSpPr>
          <p:nvPr>
            <p:ph type="title"/>
          </p:nvPr>
        </p:nvSpPr>
        <p:spPr>
          <a:xfrm>
            <a:off x="687750" y="0"/>
            <a:ext cx="10640754" cy="775845"/>
          </a:xfrm>
        </p:spPr>
        <p:txBody>
          <a:bodyPr vert="horz" lIns="91440" tIns="45720" rIns="91440" bIns="45720" rtlCol="0" anchor="b">
            <a:normAutofit/>
          </a:bodyPr>
          <a:lstStyle/>
          <a:p>
            <a:pPr algn="ctr"/>
            <a:r>
              <a:rPr kumimoji="1" lang="en-US" altLang="zh-CN" sz="2400" dirty="0">
                <a:solidFill>
                  <a:schemeClr val="tx2"/>
                </a:solidFill>
                <a:latin typeface="+mn-lt"/>
              </a:rPr>
              <a:t>Temporal graph network</a:t>
            </a:r>
            <a:endParaRPr kumimoji="1" lang="en-US" altLang="zh-CN" sz="2400" kern="1200" dirty="0">
              <a:solidFill>
                <a:schemeClr val="tx2"/>
              </a:solidFill>
              <a:latin typeface="+mn-lt"/>
              <a:ea typeface="+mj-ea"/>
              <a:cs typeface="+mj-cs"/>
            </a:endParaRPr>
          </a:p>
        </p:txBody>
      </p:sp>
      <p:sp>
        <p:nvSpPr>
          <p:cNvPr id="12" name="文本框 11">
            <a:extLst>
              <a:ext uri="{FF2B5EF4-FFF2-40B4-BE49-F238E27FC236}">
                <a16:creationId xmlns:a16="http://schemas.microsoft.com/office/drawing/2014/main" id="{796F649A-0313-37F1-1514-9E22E1023E18}"/>
              </a:ext>
            </a:extLst>
          </p:cNvPr>
          <p:cNvSpPr txBox="1"/>
          <p:nvPr/>
        </p:nvSpPr>
        <p:spPr>
          <a:xfrm>
            <a:off x="1346944" y="2178488"/>
            <a:ext cx="9497806" cy="1569660"/>
          </a:xfrm>
          <a:prstGeom prst="rect">
            <a:avLst/>
          </a:prstGeom>
          <a:noFill/>
        </p:spPr>
        <p:txBody>
          <a:bodyPr wrap="square" rtlCol="0">
            <a:spAutoFit/>
          </a:bodyPr>
          <a:lstStyle/>
          <a:p>
            <a:pPr marL="342900" indent="-342900" algn="just">
              <a:buFont typeface="Arial" panose="020B0604020202020204" pitchFamily="34" charset="0"/>
              <a:buChar char="•"/>
            </a:pPr>
            <a:r>
              <a:rPr lang="en" altLang="zh-CN" sz="2400" dirty="0">
                <a:solidFill>
                  <a:schemeClr val="tx2"/>
                </a:solidFill>
                <a:effectLst/>
              </a:rPr>
              <a:t>A neural network method</a:t>
            </a:r>
            <a:endParaRPr lang="en" altLang="zh-CN" sz="2400" b="1" dirty="0">
              <a:solidFill>
                <a:schemeClr val="tx2"/>
              </a:solidFill>
            </a:endParaRPr>
          </a:p>
          <a:p>
            <a:pPr lvl="1" algn="just"/>
            <a:endParaRPr lang="en" altLang="zh-CN" sz="2400" b="1" dirty="0">
              <a:solidFill>
                <a:schemeClr val="tx2"/>
              </a:solidFill>
            </a:endParaRPr>
          </a:p>
          <a:p>
            <a:pPr marL="342900" indent="-342900" algn="just">
              <a:buFont typeface="Arial" panose="020B0604020202020204" pitchFamily="34" charset="0"/>
              <a:buChar char="•"/>
            </a:pPr>
            <a:r>
              <a:rPr lang="en" altLang="zh-CN" sz="2400" dirty="0">
                <a:solidFill>
                  <a:schemeClr val="tx2"/>
                </a:solidFill>
              </a:rPr>
              <a:t>w</a:t>
            </a:r>
            <a:r>
              <a:rPr lang="en" altLang="zh-CN" sz="2400" dirty="0">
                <a:solidFill>
                  <a:schemeClr val="tx2"/>
                </a:solidFill>
                <a:effectLst/>
              </a:rPr>
              <a:t>hich has the ability to detect the temporal traits of money laundering cases but less interpretability.</a:t>
            </a:r>
          </a:p>
        </p:txBody>
      </p:sp>
      <p:sp>
        <p:nvSpPr>
          <p:cNvPr id="4" name="文本框 3">
            <a:extLst>
              <a:ext uri="{FF2B5EF4-FFF2-40B4-BE49-F238E27FC236}">
                <a16:creationId xmlns:a16="http://schemas.microsoft.com/office/drawing/2014/main" id="{5800582B-080E-36D7-0171-406C979813E0}"/>
              </a:ext>
            </a:extLst>
          </p:cNvPr>
          <p:cNvSpPr txBox="1"/>
          <p:nvPr/>
        </p:nvSpPr>
        <p:spPr>
          <a:xfrm>
            <a:off x="293265" y="6134257"/>
            <a:ext cx="11605163" cy="584775"/>
          </a:xfrm>
          <a:prstGeom prst="rect">
            <a:avLst/>
          </a:prstGeom>
          <a:noFill/>
        </p:spPr>
        <p:txBody>
          <a:bodyPr wrap="square">
            <a:spAutoFit/>
          </a:bodyPr>
          <a:lstStyle/>
          <a:p>
            <a:pPr algn="just"/>
            <a:r>
              <a:rPr lang="en" altLang="zh-CN" sz="1600" b="0" i="0" dirty="0">
                <a:solidFill>
                  <a:srgbClr val="222222"/>
                </a:solidFill>
                <a:effectLst/>
                <a:latin typeface="Arial" panose="020B0604020202020204" pitchFamily="34" charset="0"/>
              </a:rPr>
              <a:t>Rossi E, Chamberlain B, Frasca F, et al. Temporal graph networks for deep learning on dynamic graphs[J]. </a:t>
            </a:r>
            <a:r>
              <a:rPr lang="en" altLang="zh-CN" sz="1600" b="0" i="0" dirty="0" err="1">
                <a:solidFill>
                  <a:srgbClr val="222222"/>
                </a:solidFill>
                <a:effectLst/>
                <a:latin typeface="Arial" panose="020B0604020202020204" pitchFamily="34" charset="0"/>
              </a:rPr>
              <a:t>arXiv</a:t>
            </a:r>
            <a:r>
              <a:rPr lang="en" altLang="zh-CN" sz="1600" b="0" i="0" dirty="0">
                <a:solidFill>
                  <a:srgbClr val="222222"/>
                </a:solidFill>
                <a:effectLst/>
                <a:latin typeface="Arial" panose="020B0604020202020204" pitchFamily="34" charset="0"/>
              </a:rPr>
              <a:t> preprint arXiv:2006.10637, 2020.</a:t>
            </a:r>
            <a:endParaRPr lang="zh-CN" altLang="en-US" sz="1600" dirty="0"/>
          </a:p>
        </p:txBody>
      </p:sp>
    </p:spTree>
    <p:extLst>
      <p:ext uri="{BB962C8B-B14F-4D97-AF65-F5344CB8AC3E}">
        <p14:creationId xmlns:p14="http://schemas.microsoft.com/office/powerpoint/2010/main" val="1570721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B930D-E214-BD48-03C9-6646F691D37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B31EEBD-67A9-A14C-BEBA-DAADAB3DC5D3}"/>
              </a:ext>
            </a:extLst>
          </p:cNvPr>
          <p:cNvSpPr>
            <a:spLocks noGrp="1"/>
          </p:cNvSpPr>
          <p:nvPr>
            <p:ph type="title"/>
          </p:nvPr>
        </p:nvSpPr>
        <p:spPr>
          <a:xfrm>
            <a:off x="293467" y="198103"/>
            <a:ext cx="10640754" cy="775845"/>
          </a:xfrm>
        </p:spPr>
        <p:txBody>
          <a:bodyPr vert="horz" lIns="91440" tIns="45720" rIns="91440" bIns="45720" rtlCol="0" anchor="b">
            <a:normAutofit/>
          </a:bodyPr>
          <a:lstStyle/>
          <a:p>
            <a:pPr algn="ctr"/>
            <a:r>
              <a:rPr kumimoji="1" lang="en-US" altLang="zh-CN" sz="2400" dirty="0">
                <a:solidFill>
                  <a:schemeClr val="tx2"/>
                </a:solidFill>
                <a:latin typeface="+mn-lt"/>
              </a:rPr>
              <a:t>Temporal graph network</a:t>
            </a:r>
            <a:endParaRPr kumimoji="1" lang="en-US" altLang="zh-CN" sz="2400" kern="1200" dirty="0">
              <a:solidFill>
                <a:schemeClr val="tx2"/>
              </a:solidFill>
              <a:latin typeface="+mn-lt"/>
              <a:ea typeface="+mj-ea"/>
              <a:cs typeface="+mj-cs"/>
            </a:endParaRPr>
          </a:p>
        </p:txBody>
      </p:sp>
      <p:sp>
        <p:nvSpPr>
          <p:cNvPr id="12" name="文本框 11">
            <a:extLst>
              <a:ext uri="{FF2B5EF4-FFF2-40B4-BE49-F238E27FC236}">
                <a16:creationId xmlns:a16="http://schemas.microsoft.com/office/drawing/2014/main" id="{43D1617D-00CD-BD93-764F-DD0D8F9B3946}"/>
              </a:ext>
            </a:extLst>
          </p:cNvPr>
          <p:cNvSpPr txBox="1"/>
          <p:nvPr/>
        </p:nvSpPr>
        <p:spPr>
          <a:xfrm>
            <a:off x="293466" y="1392157"/>
            <a:ext cx="11604007" cy="2677656"/>
          </a:xfrm>
          <a:prstGeom prst="rect">
            <a:avLst/>
          </a:prstGeom>
          <a:noFill/>
        </p:spPr>
        <p:txBody>
          <a:bodyPr wrap="square" rtlCol="0">
            <a:spAutoFit/>
          </a:bodyPr>
          <a:lstStyle/>
          <a:p>
            <a:pPr marL="342900" indent="-342900" algn="just">
              <a:buFont typeface="Arial" panose="020B0604020202020204" pitchFamily="34" charset="0"/>
              <a:buChar char="•"/>
            </a:pPr>
            <a:r>
              <a:rPr lang="en" altLang="zh-CN" sz="2400" dirty="0">
                <a:solidFill>
                  <a:schemeClr val="tx2"/>
                </a:solidFill>
                <a:effectLst/>
              </a:rPr>
              <a:t>Transactions can be modeled as a </a:t>
            </a:r>
            <a:r>
              <a:rPr lang="en" altLang="zh-CN" sz="2400" b="1" dirty="0">
                <a:solidFill>
                  <a:schemeClr val="tx2"/>
                </a:solidFill>
                <a:effectLst/>
              </a:rPr>
              <a:t>continuous-time dynamic graph</a:t>
            </a:r>
            <a:r>
              <a:rPr lang="en" altLang="zh-CN" sz="2400" dirty="0">
                <a:solidFill>
                  <a:schemeClr val="tx2"/>
                </a:solidFill>
                <a:effectLst/>
              </a:rPr>
              <a:t>:</a:t>
            </a:r>
          </a:p>
          <a:p>
            <a:pPr lvl="1" algn="just"/>
            <a:r>
              <a:rPr lang="en" altLang="zh-CN" sz="2400" dirty="0">
                <a:solidFill>
                  <a:schemeClr val="tx2"/>
                </a:solidFill>
              </a:rPr>
              <a:t>Node: accounts</a:t>
            </a:r>
          </a:p>
          <a:p>
            <a:pPr lvl="1" algn="just"/>
            <a:r>
              <a:rPr lang="en" altLang="zh-CN" sz="2400" dirty="0">
                <a:solidFill>
                  <a:schemeClr val="tx2"/>
                </a:solidFill>
                <a:effectLst/>
              </a:rPr>
              <a:t>Link: transactions</a:t>
            </a:r>
          </a:p>
          <a:p>
            <a:pPr lvl="1" algn="just"/>
            <a:r>
              <a:rPr lang="en" altLang="zh-CN" sz="2400" dirty="0">
                <a:solidFill>
                  <a:schemeClr val="tx2"/>
                </a:solidFill>
                <a:effectLst/>
              </a:rPr>
              <a:t>A new transaction brings possible new nodes and a new link between two nodes with a timestamp.</a:t>
            </a:r>
          </a:p>
          <a:p>
            <a:pPr lvl="1" algn="just"/>
            <a:r>
              <a:rPr lang="en" altLang="zh-CN" sz="2400" b="1" dirty="0">
                <a:solidFill>
                  <a:schemeClr val="tx2"/>
                </a:solidFill>
              </a:rPr>
              <a:t>Our task is to predict the probability of money laundering (or the probability of different money laundering types) for a new transaction.</a:t>
            </a:r>
          </a:p>
        </p:txBody>
      </p:sp>
      <p:sp>
        <p:nvSpPr>
          <p:cNvPr id="3" name="椭圆 2">
            <a:extLst>
              <a:ext uri="{FF2B5EF4-FFF2-40B4-BE49-F238E27FC236}">
                <a16:creationId xmlns:a16="http://schemas.microsoft.com/office/drawing/2014/main" id="{E4F7F04A-A2F8-C061-F0D7-052727BAFEEC}"/>
              </a:ext>
            </a:extLst>
          </p:cNvPr>
          <p:cNvSpPr/>
          <p:nvPr/>
        </p:nvSpPr>
        <p:spPr>
          <a:xfrm>
            <a:off x="2958957" y="4592548"/>
            <a:ext cx="1412497" cy="1387011"/>
          </a:xfrm>
          <a:prstGeom prst="ellipse">
            <a:avLst/>
          </a:prstGeom>
          <a:solidFill>
            <a:srgbClr val="1E73AE"/>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zh-CN" dirty="0"/>
              <a:t>Account </a:t>
            </a:r>
            <a:r>
              <a:rPr kumimoji="1" lang="en-US" altLang="zh-CN" dirty="0" err="1"/>
              <a:t>i</a:t>
            </a:r>
            <a:endParaRPr kumimoji="1" lang="zh-CN" altLang="en-US" dirty="0"/>
          </a:p>
        </p:txBody>
      </p:sp>
      <p:sp>
        <p:nvSpPr>
          <p:cNvPr id="4" name="椭圆 3">
            <a:extLst>
              <a:ext uri="{FF2B5EF4-FFF2-40B4-BE49-F238E27FC236}">
                <a16:creationId xmlns:a16="http://schemas.microsoft.com/office/drawing/2014/main" id="{7913E1E2-05D1-A4D2-8E08-1B09879E55CD}"/>
              </a:ext>
            </a:extLst>
          </p:cNvPr>
          <p:cNvSpPr/>
          <p:nvPr/>
        </p:nvSpPr>
        <p:spPr>
          <a:xfrm>
            <a:off x="7416228" y="4592549"/>
            <a:ext cx="1412498" cy="1387010"/>
          </a:xfrm>
          <a:prstGeom prst="ellipse">
            <a:avLst/>
          </a:prstGeom>
          <a:solidFill>
            <a:srgbClr val="1E73AE"/>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zh-CN" dirty="0"/>
              <a:t>Account j</a:t>
            </a:r>
            <a:endParaRPr kumimoji="1" lang="zh-CN" altLang="en-US" dirty="0"/>
          </a:p>
        </p:txBody>
      </p:sp>
      <p:cxnSp>
        <p:nvCxnSpPr>
          <p:cNvPr id="6" name="直线箭头连接符 5">
            <a:extLst>
              <a:ext uri="{FF2B5EF4-FFF2-40B4-BE49-F238E27FC236}">
                <a16:creationId xmlns:a16="http://schemas.microsoft.com/office/drawing/2014/main" id="{D5DEFB1A-10AB-8FD0-AFB2-438D2C937A03}"/>
              </a:ext>
            </a:extLst>
          </p:cNvPr>
          <p:cNvCxnSpPr>
            <a:cxnSpLocks/>
            <a:stCxn id="3" idx="6"/>
            <a:endCxn id="4" idx="2"/>
          </p:cNvCxnSpPr>
          <p:nvPr/>
        </p:nvCxnSpPr>
        <p:spPr>
          <a:xfrm>
            <a:off x="4371454" y="5286054"/>
            <a:ext cx="3044774" cy="0"/>
          </a:xfrm>
          <a:prstGeom prst="straightConnector1">
            <a:avLst/>
          </a:prstGeom>
          <a:ln>
            <a:solidFill>
              <a:schemeClr val="tx2"/>
            </a:solidFill>
            <a:tailEnd type="triangle"/>
          </a:ln>
        </p:spPr>
        <p:style>
          <a:lnRef idx="1">
            <a:schemeClr val="accent4"/>
          </a:lnRef>
          <a:fillRef idx="0">
            <a:schemeClr val="accent4"/>
          </a:fillRef>
          <a:effectRef idx="0">
            <a:schemeClr val="accent4"/>
          </a:effectRef>
          <a:fontRef idx="minor">
            <a:schemeClr val="tx1"/>
          </a:fontRef>
        </p:style>
      </p:cxnSp>
      <p:sp>
        <p:nvSpPr>
          <p:cNvPr id="24" name="文本框 23">
            <a:extLst>
              <a:ext uri="{FF2B5EF4-FFF2-40B4-BE49-F238E27FC236}">
                <a16:creationId xmlns:a16="http://schemas.microsoft.com/office/drawing/2014/main" id="{D4BE3A01-1CEE-2CF6-65CF-8121E81E5807}"/>
              </a:ext>
            </a:extLst>
          </p:cNvPr>
          <p:cNvSpPr txBox="1"/>
          <p:nvPr/>
        </p:nvSpPr>
        <p:spPr>
          <a:xfrm>
            <a:off x="5137063" y="4865817"/>
            <a:ext cx="1513556" cy="369332"/>
          </a:xfrm>
          <a:prstGeom prst="rect">
            <a:avLst/>
          </a:prstGeom>
          <a:noFill/>
        </p:spPr>
        <p:txBody>
          <a:bodyPr wrap="none" rtlCol="0">
            <a:spAutoFit/>
          </a:bodyPr>
          <a:lstStyle/>
          <a:p>
            <a:r>
              <a:rPr kumimoji="1" lang="en-US" altLang="zh-CN" dirty="0"/>
              <a:t>Transaction n</a:t>
            </a:r>
            <a:endParaRPr kumimoji="1" lang="zh-CN" altLang="en-US" dirty="0"/>
          </a:p>
        </p:txBody>
      </p:sp>
    </p:spTree>
    <p:extLst>
      <p:ext uri="{BB962C8B-B14F-4D97-AF65-F5344CB8AC3E}">
        <p14:creationId xmlns:p14="http://schemas.microsoft.com/office/powerpoint/2010/main" val="2817155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FEDDD-2182-AA1E-6489-EF81AFADA95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A528B0C-F7BF-C644-73CC-8B08417CD40D}"/>
              </a:ext>
            </a:extLst>
          </p:cNvPr>
          <p:cNvSpPr>
            <a:spLocks noGrp="1"/>
          </p:cNvSpPr>
          <p:nvPr>
            <p:ph type="title"/>
          </p:nvPr>
        </p:nvSpPr>
        <p:spPr>
          <a:xfrm>
            <a:off x="775091" y="156056"/>
            <a:ext cx="10640754" cy="775845"/>
          </a:xfrm>
        </p:spPr>
        <p:txBody>
          <a:bodyPr vert="horz" lIns="91440" tIns="45720" rIns="91440" bIns="45720" rtlCol="0" anchor="b">
            <a:normAutofit/>
          </a:bodyPr>
          <a:lstStyle/>
          <a:p>
            <a:pPr algn="ctr"/>
            <a:r>
              <a:rPr kumimoji="1" lang="en-US" altLang="zh-CN" sz="2400" dirty="0">
                <a:solidFill>
                  <a:schemeClr val="tx2"/>
                </a:solidFill>
                <a:latin typeface="+mn-lt"/>
              </a:rPr>
              <a:t>Temporal graph network</a:t>
            </a:r>
            <a:endParaRPr kumimoji="1" lang="en-US" altLang="zh-CN" sz="2400" kern="1200" dirty="0">
              <a:solidFill>
                <a:schemeClr val="tx2"/>
              </a:solidFill>
              <a:latin typeface="+mn-lt"/>
              <a:ea typeface="+mj-ea"/>
              <a:cs typeface="+mj-cs"/>
            </a:endParaRPr>
          </a:p>
        </p:txBody>
      </p:sp>
      <p:sp>
        <p:nvSpPr>
          <p:cNvPr id="12" name="文本框 11">
            <a:extLst>
              <a:ext uri="{FF2B5EF4-FFF2-40B4-BE49-F238E27FC236}">
                <a16:creationId xmlns:a16="http://schemas.microsoft.com/office/drawing/2014/main" id="{28804EAE-436B-300E-BA6F-B805DBFD0E93}"/>
              </a:ext>
            </a:extLst>
          </p:cNvPr>
          <p:cNvSpPr txBox="1"/>
          <p:nvPr/>
        </p:nvSpPr>
        <p:spPr>
          <a:xfrm>
            <a:off x="293466" y="1392157"/>
            <a:ext cx="11604007" cy="1200329"/>
          </a:xfrm>
          <a:prstGeom prst="rect">
            <a:avLst/>
          </a:prstGeom>
          <a:noFill/>
        </p:spPr>
        <p:txBody>
          <a:bodyPr wrap="square" rtlCol="0">
            <a:spAutoFit/>
          </a:bodyPr>
          <a:lstStyle/>
          <a:p>
            <a:pPr marL="342900" indent="-342900" algn="just">
              <a:buFont typeface="Arial" panose="020B0604020202020204" pitchFamily="34" charset="0"/>
              <a:buChar char="•"/>
            </a:pPr>
            <a:r>
              <a:rPr lang="en" altLang="zh-CN" sz="2400" b="1" dirty="0">
                <a:solidFill>
                  <a:schemeClr val="tx2"/>
                </a:solidFill>
                <a:effectLst/>
              </a:rPr>
              <a:t>Memory module</a:t>
            </a:r>
          </a:p>
          <a:p>
            <a:pPr marL="342900" indent="-342900" algn="just">
              <a:buFont typeface="Arial" panose="020B0604020202020204" pitchFamily="34" charset="0"/>
              <a:buChar char="•"/>
            </a:pPr>
            <a:endParaRPr lang="en" altLang="zh-CN" sz="2400" b="1" dirty="0">
              <a:solidFill>
                <a:schemeClr val="tx2"/>
              </a:solidFill>
            </a:endParaRPr>
          </a:p>
          <a:p>
            <a:pPr marL="342900" indent="-342900" algn="just">
              <a:buFont typeface="Arial" panose="020B0604020202020204" pitchFamily="34" charset="0"/>
              <a:buChar char="•"/>
            </a:pPr>
            <a:r>
              <a:rPr lang="en" altLang="zh-CN" sz="2400" dirty="0">
                <a:solidFill>
                  <a:schemeClr val="tx2"/>
                </a:solidFill>
                <a:effectLst/>
              </a:rPr>
              <a:t>represent the node’s history in a compressed format</a:t>
            </a:r>
            <a:r>
              <a:rPr lang="zh-CN" altLang="en-US" sz="2400" dirty="0">
                <a:solidFill>
                  <a:schemeClr val="tx2"/>
                </a:solidFill>
                <a:effectLst/>
              </a:rPr>
              <a:t> </a:t>
            </a:r>
            <a:r>
              <a:rPr lang="en-US" altLang="zh-CN" sz="2400" dirty="0">
                <a:solidFill>
                  <a:schemeClr val="tx2"/>
                </a:solidFill>
                <a:effectLst/>
              </a:rPr>
              <a:t>(vector</a:t>
            </a:r>
            <a:endParaRPr lang="en" altLang="zh-CN" sz="2400" dirty="0">
              <a:solidFill>
                <a:schemeClr val="tx2"/>
              </a:solidFill>
              <a:effectLst/>
            </a:endParaRPr>
          </a:p>
        </p:txBody>
      </p:sp>
      <p:sp>
        <p:nvSpPr>
          <p:cNvPr id="3" name="圆角矩形 2">
            <a:extLst>
              <a:ext uri="{FF2B5EF4-FFF2-40B4-BE49-F238E27FC236}">
                <a16:creationId xmlns:a16="http://schemas.microsoft.com/office/drawing/2014/main" id="{17B8C9C0-3B54-1E6B-4B80-FC71B4D83092}"/>
              </a:ext>
            </a:extLst>
          </p:cNvPr>
          <p:cNvSpPr/>
          <p:nvPr/>
        </p:nvSpPr>
        <p:spPr>
          <a:xfrm>
            <a:off x="2362068" y="3230745"/>
            <a:ext cx="7428216" cy="2358657"/>
          </a:xfrm>
          <a:prstGeom prst="roundRect">
            <a:avLst/>
          </a:prstGeom>
          <a:solidFill>
            <a:srgbClr val="1E73A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D4F15752-8F08-336B-1D52-A9B0AE48AE9A}"/>
              </a:ext>
            </a:extLst>
          </p:cNvPr>
          <p:cNvSpPr/>
          <p:nvPr/>
        </p:nvSpPr>
        <p:spPr>
          <a:xfrm>
            <a:off x="2825890" y="3524947"/>
            <a:ext cx="3106950" cy="569848"/>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Vector 1 (Account 1)</a:t>
            </a:r>
            <a:endParaRPr kumimoji="1" lang="zh-CN" altLang="en-US" dirty="0"/>
          </a:p>
        </p:txBody>
      </p:sp>
      <p:sp>
        <p:nvSpPr>
          <p:cNvPr id="5" name="矩形 4">
            <a:extLst>
              <a:ext uri="{FF2B5EF4-FFF2-40B4-BE49-F238E27FC236}">
                <a16:creationId xmlns:a16="http://schemas.microsoft.com/office/drawing/2014/main" id="{3A7DF4CF-E43E-74FC-A867-A952710458FD}"/>
              </a:ext>
            </a:extLst>
          </p:cNvPr>
          <p:cNvSpPr/>
          <p:nvPr/>
        </p:nvSpPr>
        <p:spPr>
          <a:xfrm>
            <a:off x="6236419" y="3524947"/>
            <a:ext cx="3106950" cy="569848"/>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Vector 2 (Account 2)</a:t>
            </a:r>
            <a:endParaRPr kumimoji="1" lang="zh-CN" altLang="en-US" dirty="0"/>
          </a:p>
        </p:txBody>
      </p:sp>
      <p:sp>
        <p:nvSpPr>
          <p:cNvPr id="6" name="矩形 5">
            <a:extLst>
              <a:ext uri="{FF2B5EF4-FFF2-40B4-BE49-F238E27FC236}">
                <a16:creationId xmlns:a16="http://schemas.microsoft.com/office/drawing/2014/main" id="{20A50CCD-127D-16A1-EFE3-8BFE3D49FBFE}"/>
              </a:ext>
            </a:extLst>
          </p:cNvPr>
          <p:cNvSpPr/>
          <p:nvPr/>
        </p:nvSpPr>
        <p:spPr>
          <a:xfrm>
            <a:off x="2825890" y="4254114"/>
            <a:ext cx="3106950" cy="569848"/>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Vector 3 (Account 3)</a:t>
            </a:r>
            <a:endParaRPr kumimoji="1" lang="zh-CN" altLang="en-US" dirty="0"/>
          </a:p>
        </p:txBody>
      </p:sp>
      <p:sp>
        <p:nvSpPr>
          <p:cNvPr id="7" name="矩形 6">
            <a:extLst>
              <a:ext uri="{FF2B5EF4-FFF2-40B4-BE49-F238E27FC236}">
                <a16:creationId xmlns:a16="http://schemas.microsoft.com/office/drawing/2014/main" id="{47249A46-EBE3-976E-B33E-ACC10D774B92}"/>
              </a:ext>
            </a:extLst>
          </p:cNvPr>
          <p:cNvSpPr/>
          <p:nvPr/>
        </p:nvSpPr>
        <p:spPr>
          <a:xfrm>
            <a:off x="6236419" y="4254114"/>
            <a:ext cx="3106950" cy="569848"/>
          </a:xfrm>
          <a:prstGeom prst="rect">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Vector 4 (Account 4)</a:t>
            </a:r>
            <a:endParaRPr kumimoji="1" lang="zh-CN" altLang="en-US" dirty="0"/>
          </a:p>
        </p:txBody>
      </p:sp>
      <p:sp>
        <p:nvSpPr>
          <p:cNvPr id="26" name="文本框 25">
            <a:extLst>
              <a:ext uri="{FF2B5EF4-FFF2-40B4-BE49-F238E27FC236}">
                <a16:creationId xmlns:a16="http://schemas.microsoft.com/office/drawing/2014/main" id="{D31A0A76-5C83-CA79-B014-CE6A5C6B8D93}"/>
              </a:ext>
            </a:extLst>
          </p:cNvPr>
          <p:cNvSpPr txBox="1"/>
          <p:nvPr/>
        </p:nvSpPr>
        <p:spPr>
          <a:xfrm>
            <a:off x="5840374" y="4927102"/>
            <a:ext cx="471604" cy="584775"/>
          </a:xfrm>
          <a:prstGeom prst="rect">
            <a:avLst/>
          </a:prstGeom>
          <a:noFill/>
        </p:spPr>
        <p:txBody>
          <a:bodyPr wrap="none" rtlCol="0">
            <a:spAutoFit/>
          </a:bodyPr>
          <a:lstStyle/>
          <a:p>
            <a:r>
              <a:rPr kumimoji="1" lang="en-US" altLang="zh-CN" sz="3200" dirty="0">
                <a:solidFill>
                  <a:schemeClr val="bg1"/>
                </a:solidFill>
              </a:rPr>
              <a:t>…</a:t>
            </a:r>
            <a:endParaRPr kumimoji="1" lang="zh-CN" altLang="en-US" sz="3200" dirty="0">
              <a:solidFill>
                <a:schemeClr val="bg1"/>
              </a:solidFill>
            </a:endParaRPr>
          </a:p>
        </p:txBody>
      </p:sp>
      <p:sp>
        <p:nvSpPr>
          <p:cNvPr id="27" name="文本框 26">
            <a:extLst>
              <a:ext uri="{FF2B5EF4-FFF2-40B4-BE49-F238E27FC236}">
                <a16:creationId xmlns:a16="http://schemas.microsoft.com/office/drawing/2014/main" id="{8E7C65AC-EE2F-FBC9-D887-FC042657E82A}"/>
              </a:ext>
            </a:extLst>
          </p:cNvPr>
          <p:cNvSpPr txBox="1"/>
          <p:nvPr/>
        </p:nvSpPr>
        <p:spPr>
          <a:xfrm>
            <a:off x="5129499" y="5623072"/>
            <a:ext cx="1931939" cy="369332"/>
          </a:xfrm>
          <a:prstGeom prst="rect">
            <a:avLst/>
          </a:prstGeom>
          <a:noFill/>
        </p:spPr>
        <p:txBody>
          <a:bodyPr wrap="none" rtlCol="0">
            <a:spAutoFit/>
          </a:bodyPr>
          <a:lstStyle/>
          <a:p>
            <a:pPr algn="ctr"/>
            <a:r>
              <a:rPr kumimoji="1" lang="en-US" altLang="zh-CN" b="1" dirty="0">
                <a:solidFill>
                  <a:schemeClr val="tx2"/>
                </a:solidFill>
              </a:rPr>
              <a:t>Memory module</a:t>
            </a:r>
            <a:endParaRPr kumimoji="1" lang="zh-CN" altLang="en-US" b="1" dirty="0">
              <a:solidFill>
                <a:schemeClr val="tx2"/>
              </a:solidFill>
            </a:endParaRPr>
          </a:p>
        </p:txBody>
      </p:sp>
    </p:spTree>
    <p:extLst>
      <p:ext uri="{BB962C8B-B14F-4D97-AF65-F5344CB8AC3E}">
        <p14:creationId xmlns:p14="http://schemas.microsoft.com/office/powerpoint/2010/main" val="3970601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6B25D-5102-55EB-D75A-1030C065BCC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AEE6CAF-1ABF-5538-1483-8E47A2B8DECE}"/>
              </a:ext>
            </a:extLst>
          </p:cNvPr>
          <p:cNvSpPr>
            <a:spLocks noGrp="1"/>
          </p:cNvSpPr>
          <p:nvPr>
            <p:ph type="title"/>
          </p:nvPr>
        </p:nvSpPr>
        <p:spPr>
          <a:xfrm>
            <a:off x="775623" y="0"/>
            <a:ext cx="10640754" cy="775845"/>
          </a:xfrm>
        </p:spPr>
        <p:txBody>
          <a:bodyPr vert="horz" lIns="91440" tIns="45720" rIns="91440" bIns="45720" rtlCol="0" anchor="b">
            <a:normAutofit/>
          </a:bodyPr>
          <a:lstStyle/>
          <a:p>
            <a:pPr algn="ctr"/>
            <a:r>
              <a:rPr lang="en" altLang="zh-CN" sz="2400" dirty="0">
                <a:solidFill>
                  <a:schemeClr val="tx2"/>
                </a:solidFill>
                <a:effectLst/>
                <a:latin typeface="+mn-lt"/>
              </a:rPr>
              <a:t>Model workflow</a:t>
            </a:r>
            <a:endParaRPr kumimoji="1" lang="en-US" altLang="zh-CN" sz="2400" b="1" kern="1200" dirty="0">
              <a:solidFill>
                <a:schemeClr val="tx2"/>
              </a:solidFill>
              <a:latin typeface="+mn-lt"/>
              <a:ea typeface="+mj-ea"/>
              <a:cs typeface="+mj-cs"/>
            </a:endParaRPr>
          </a:p>
        </p:txBody>
      </p:sp>
      <p:pic>
        <p:nvPicPr>
          <p:cNvPr id="10" name="图片 9" descr="图示&#10;&#10;AI 生成的内容可能不正确。">
            <a:extLst>
              <a:ext uri="{FF2B5EF4-FFF2-40B4-BE49-F238E27FC236}">
                <a16:creationId xmlns:a16="http://schemas.microsoft.com/office/drawing/2014/main" id="{63C7C153-D6A5-A130-13FA-AD33ACE64851}"/>
              </a:ext>
            </a:extLst>
          </p:cNvPr>
          <p:cNvPicPr>
            <a:picLocks noChangeAspect="1"/>
          </p:cNvPicPr>
          <p:nvPr/>
        </p:nvPicPr>
        <p:blipFill>
          <a:blip r:embed="rId2"/>
          <a:srcRect t="3885"/>
          <a:stretch/>
        </p:blipFill>
        <p:spPr>
          <a:xfrm>
            <a:off x="1348006" y="1742329"/>
            <a:ext cx="9080264" cy="4448785"/>
          </a:xfrm>
          <a:prstGeom prst="rect">
            <a:avLst/>
          </a:prstGeom>
        </p:spPr>
      </p:pic>
      <p:sp>
        <p:nvSpPr>
          <p:cNvPr id="18" name="矩形 17">
            <a:extLst>
              <a:ext uri="{FF2B5EF4-FFF2-40B4-BE49-F238E27FC236}">
                <a16:creationId xmlns:a16="http://schemas.microsoft.com/office/drawing/2014/main" id="{91D67880-21B7-2D68-DEF2-7A41FFDC6D11}"/>
              </a:ext>
            </a:extLst>
          </p:cNvPr>
          <p:cNvSpPr/>
          <p:nvPr/>
        </p:nvSpPr>
        <p:spPr>
          <a:xfrm>
            <a:off x="8795245" y="3482940"/>
            <a:ext cx="965771" cy="513708"/>
          </a:xfrm>
          <a:prstGeom prst="rect">
            <a:avLst/>
          </a:prstGeom>
          <a:noFill/>
          <a:ln w="38100">
            <a:solidFill>
              <a:srgbClr val="1E73AE"/>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FFB49F9C-4299-8BEE-47CA-67AE86F1E9EF}"/>
              </a:ext>
            </a:extLst>
          </p:cNvPr>
          <p:cNvSpPr/>
          <p:nvPr/>
        </p:nvSpPr>
        <p:spPr>
          <a:xfrm>
            <a:off x="7268101" y="5703558"/>
            <a:ext cx="1824528" cy="4862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b="1" i="1" dirty="0">
                <a:solidFill>
                  <a:schemeClr val="tx2"/>
                </a:solidFill>
              </a:rPr>
              <a:t>Money laundering probabilities</a:t>
            </a:r>
            <a:endParaRPr kumimoji="1" lang="zh-CN" altLang="en-US" sz="1300" b="1" i="1" dirty="0">
              <a:solidFill>
                <a:schemeClr val="tx2"/>
              </a:solidFill>
            </a:endParaRPr>
          </a:p>
        </p:txBody>
      </p:sp>
      <p:sp>
        <p:nvSpPr>
          <p:cNvPr id="28" name="矩形 27">
            <a:extLst>
              <a:ext uri="{FF2B5EF4-FFF2-40B4-BE49-F238E27FC236}">
                <a16:creationId xmlns:a16="http://schemas.microsoft.com/office/drawing/2014/main" id="{F9EF9DBF-C027-08E2-C938-D14ABC84AD40}"/>
              </a:ext>
            </a:extLst>
          </p:cNvPr>
          <p:cNvSpPr/>
          <p:nvPr/>
        </p:nvSpPr>
        <p:spPr>
          <a:xfrm>
            <a:off x="7438238" y="5696680"/>
            <a:ext cx="1520827" cy="513708"/>
          </a:xfrm>
          <a:prstGeom prst="rect">
            <a:avLst/>
          </a:prstGeom>
          <a:noFill/>
          <a:ln w="38100">
            <a:solidFill>
              <a:srgbClr val="1E73AE"/>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6EEA1669-2F64-3371-2837-968B4675562D}"/>
              </a:ext>
            </a:extLst>
          </p:cNvPr>
          <p:cNvSpPr/>
          <p:nvPr/>
        </p:nvSpPr>
        <p:spPr>
          <a:xfrm>
            <a:off x="7911101" y="5003515"/>
            <a:ext cx="616449" cy="236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i="1" dirty="0">
                <a:solidFill>
                  <a:schemeClr val="tx1"/>
                </a:solidFill>
                <a:latin typeface="Times New Roman" panose="02020603050405020304" pitchFamily="18" charset="0"/>
                <a:cs typeface="Times New Roman" panose="02020603050405020304" pitchFamily="18" charset="0"/>
              </a:rPr>
              <a:t>ml|t</a:t>
            </a:r>
            <a:r>
              <a:rPr kumimoji="1" lang="en-US" altLang="zh-CN" sz="1400" i="1" baseline="-25000" dirty="0">
                <a:solidFill>
                  <a:schemeClr val="tx1"/>
                </a:solidFill>
                <a:latin typeface="Times New Roman" panose="02020603050405020304" pitchFamily="18" charset="0"/>
                <a:cs typeface="Times New Roman" panose="02020603050405020304" pitchFamily="18" charset="0"/>
              </a:rPr>
              <a:t>5</a:t>
            </a:r>
            <a:endParaRPr kumimoji="1" lang="zh-CN" altLang="en-US" sz="1400" i="1" baseline="-250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62F5C630-8F23-428B-C5C0-2C8DABDE6DED}"/>
              </a:ext>
            </a:extLst>
          </p:cNvPr>
          <p:cNvSpPr/>
          <p:nvPr/>
        </p:nvSpPr>
        <p:spPr>
          <a:xfrm>
            <a:off x="7890426" y="5300681"/>
            <a:ext cx="616449" cy="236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i="1" dirty="0">
                <a:solidFill>
                  <a:schemeClr val="tx1"/>
                </a:solidFill>
                <a:latin typeface="Times New Roman" panose="02020603050405020304" pitchFamily="18" charset="0"/>
                <a:cs typeface="Times New Roman" panose="02020603050405020304" pitchFamily="18" charset="0"/>
              </a:rPr>
              <a:t>ml|t</a:t>
            </a:r>
            <a:r>
              <a:rPr kumimoji="1" lang="en-US" altLang="zh-CN" sz="1400" i="1" baseline="-25000" dirty="0">
                <a:solidFill>
                  <a:schemeClr val="tx1"/>
                </a:solidFill>
                <a:latin typeface="Times New Roman" panose="02020603050405020304" pitchFamily="18" charset="0"/>
                <a:cs typeface="Times New Roman" panose="02020603050405020304" pitchFamily="18" charset="0"/>
              </a:rPr>
              <a:t>6</a:t>
            </a:r>
            <a:endParaRPr kumimoji="1" lang="zh-CN" altLang="en-US" sz="1400" i="1" baseline="-25000" dirty="0">
              <a:solidFill>
                <a:schemeClr val="tx1"/>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71281D9F-5F0A-20CD-9447-F8F81D031E63}"/>
              </a:ext>
            </a:extLst>
          </p:cNvPr>
          <p:cNvSpPr/>
          <p:nvPr/>
        </p:nvSpPr>
        <p:spPr>
          <a:xfrm>
            <a:off x="8692896" y="4653069"/>
            <a:ext cx="719328" cy="853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6211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9B392-BF13-4084-1019-CCBDC0FFAFA6}"/>
              </a:ext>
            </a:extLst>
          </p:cNvPr>
          <p:cNvSpPr>
            <a:spLocks noGrp="1"/>
          </p:cNvSpPr>
          <p:nvPr>
            <p:ph type="title"/>
          </p:nvPr>
        </p:nvSpPr>
        <p:spPr>
          <a:xfrm>
            <a:off x="785572" y="208948"/>
            <a:ext cx="10515600" cy="1325563"/>
          </a:xfrm>
        </p:spPr>
        <p:txBody>
          <a:bodyPr>
            <a:normAutofit/>
          </a:bodyPr>
          <a:lstStyle/>
          <a:p>
            <a:pPr algn="ctr"/>
            <a:r>
              <a:rPr lang="en-US" altLang="zh-CN" sz="2400" dirty="0">
                <a:latin typeface="+mn-lt"/>
              </a:rPr>
              <a:t>The Graph is a description of the money laundering process</a:t>
            </a:r>
            <a:endParaRPr lang="zh-CN" altLang="en-US" sz="2400" dirty="0">
              <a:latin typeface="+mn-lt"/>
            </a:endParaRPr>
          </a:p>
        </p:txBody>
      </p:sp>
      <p:pic>
        <p:nvPicPr>
          <p:cNvPr id="5" name="内容占位符 4">
            <a:extLst>
              <a:ext uri="{FF2B5EF4-FFF2-40B4-BE49-F238E27FC236}">
                <a16:creationId xmlns:a16="http://schemas.microsoft.com/office/drawing/2014/main" id="{0227F997-B0F9-C098-73D4-AA9930B438CA}"/>
              </a:ext>
            </a:extLst>
          </p:cNvPr>
          <p:cNvPicPr>
            <a:picLocks noGrp="1" noChangeAspect="1"/>
          </p:cNvPicPr>
          <p:nvPr>
            <p:ph idx="1"/>
          </p:nvPr>
        </p:nvPicPr>
        <p:blipFill>
          <a:blip r:embed="rId2"/>
          <a:stretch>
            <a:fillRect/>
          </a:stretch>
        </p:blipFill>
        <p:spPr>
          <a:xfrm>
            <a:off x="527501" y="2161010"/>
            <a:ext cx="6093394" cy="3025901"/>
          </a:xfrm>
        </p:spPr>
      </p:pic>
      <p:grpSp>
        <p:nvGrpSpPr>
          <p:cNvPr id="6" name="Group 10">
            <a:extLst>
              <a:ext uri="{FF2B5EF4-FFF2-40B4-BE49-F238E27FC236}">
                <a16:creationId xmlns:a16="http://schemas.microsoft.com/office/drawing/2014/main" id="{FD05FD3B-1109-DF14-D939-35BCF9A800E3}"/>
              </a:ext>
            </a:extLst>
          </p:cNvPr>
          <p:cNvGrpSpPr/>
          <p:nvPr/>
        </p:nvGrpSpPr>
        <p:grpSpPr>
          <a:xfrm>
            <a:off x="7950532" y="2190613"/>
            <a:ext cx="3009111" cy="2824921"/>
            <a:chOff x="57129" y="1204879"/>
            <a:chExt cx="2449172" cy="2431862"/>
          </a:xfrm>
        </p:grpSpPr>
        <p:sp>
          <p:nvSpPr>
            <p:cNvPr id="7" name="Oval 11">
              <a:extLst>
                <a:ext uri="{FF2B5EF4-FFF2-40B4-BE49-F238E27FC236}">
                  <a16:creationId xmlns:a16="http://schemas.microsoft.com/office/drawing/2014/main" id="{B0F089D6-8365-A948-02F0-5529D629192C}"/>
                </a:ext>
              </a:extLst>
            </p:cNvPr>
            <p:cNvSpPr/>
            <p:nvPr/>
          </p:nvSpPr>
          <p:spPr>
            <a:xfrm>
              <a:off x="2046906" y="2727437"/>
              <a:ext cx="399393" cy="388883"/>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Oval 12">
              <a:extLst>
                <a:ext uri="{FF2B5EF4-FFF2-40B4-BE49-F238E27FC236}">
                  <a16:creationId xmlns:a16="http://schemas.microsoft.com/office/drawing/2014/main" id="{3151BD60-60E2-F684-9C08-A3C264984E51}"/>
                </a:ext>
              </a:extLst>
            </p:cNvPr>
            <p:cNvSpPr/>
            <p:nvPr/>
          </p:nvSpPr>
          <p:spPr>
            <a:xfrm>
              <a:off x="1371616" y="1658010"/>
              <a:ext cx="399393" cy="388883"/>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9" name="Curved Connector 13">
              <a:extLst>
                <a:ext uri="{FF2B5EF4-FFF2-40B4-BE49-F238E27FC236}">
                  <a16:creationId xmlns:a16="http://schemas.microsoft.com/office/drawing/2014/main" id="{951F17F5-BED8-CD93-C689-CEFDB9A81816}"/>
                </a:ext>
              </a:extLst>
            </p:cNvPr>
            <p:cNvCxnSpPr>
              <a:cxnSpLocks/>
              <a:endCxn id="8" idx="0"/>
            </p:cNvCxnSpPr>
            <p:nvPr/>
          </p:nvCxnSpPr>
          <p:spPr>
            <a:xfrm rot="5400000" flipH="1" flipV="1">
              <a:off x="998499" y="1085197"/>
              <a:ext cx="12700" cy="1145627"/>
            </a:xfrm>
            <a:prstGeom prst="curvedConnector3">
              <a:avLst>
                <a:gd name="adj1" fmla="val 1800000"/>
              </a:avLst>
            </a:prstGeom>
            <a:ln w="127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0" name="Curved Connector 14">
              <a:extLst>
                <a:ext uri="{FF2B5EF4-FFF2-40B4-BE49-F238E27FC236}">
                  <a16:creationId xmlns:a16="http://schemas.microsoft.com/office/drawing/2014/main" id="{D491C9A5-FDBF-E997-EFCB-607721575F1E}"/>
                </a:ext>
              </a:extLst>
            </p:cNvPr>
            <p:cNvCxnSpPr>
              <a:cxnSpLocks/>
              <a:endCxn id="8" idx="4"/>
            </p:cNvCxnSpPr>
            <p:nvPr/>
          </p:nvCxnSpPr>
          <p:spPr>
            <a:xfrm rot="16200000" flipH="1">
              <a:off x="1040627" y="1516206"/>
              <a:ext cx="56951" cy="1004421"/>
            </a:xfrm>
            <a:prstGeom prst="curvedConnector3">
              <a:avLst>
                <a:gd name="adj1" fmla="val 501398"/>
              </a:avLst>
            </a:prstGeom>
            <a:ln w="127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1" name="Curved Connector 15">
              <a:extLst>
                <a:ext uri="{FF2B5EF4-FFF2-40B4-BE49-F238E27FC236}">
                  <a16:creationId xmlns:a16="http://schemas.microsoft.com/office/drawing/2014/main" id="{6F38ECA3-6D81-28C6-3440-0F44322BE0A1}"/>
                </a:ext>
              </a:extLst>
            </p:cNvPr>
            <p:cNvCxnSpPr>
              <a:cxnSpLocks/>
            </p:cNvCxnSpPr>
            <p:nvPr/>
          </p:nvCxnSpPr>
          <p:spPr>
            <a:xfrm rot="16200000" flipH="1">
              <a:off x="-89856" y="2364277"/>
              <a:ext cx="983787" cy="235116"/>
            </a:xfrm>
            <a:prstGeom prst="curvedConnector2">
              <a:avLst/>
            </a:prstGeom>
            <a:ln w="127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2" name="Curved Connector 16">
              <a:extLst>
                <a:ext uri="{FF2B5EF4-FFF2-40B4-BE49-F238E27FC236}">
                  <a16:creationId xmlns:a16="http://schemas.microsoft.com/office/drawing/2014/main" id="{A2E687B5-E734-7365-F535-08AA9D39E125}"/>
                </a:ext>
              </a:extLst>
            </p:cNvPr>
            <p:cNvCxnSpPr>
              <a:cxnSpLocks/>
              <a:endCxn id="7" idx="4"/>
            </p:cNvCxnSpPr>
            <p:nvPr/>
          </p:nvCxnSpPr>
          <p:spPr>
            <a:xfrm rot="16200000" flipH="1">
              <a:off x="1551000" y="2420716"/>
              <a:ext cx="5101" cy="1386105"/>
            </a:xfrm>
            <a:prstGeom prst="curvedConnector3">
              <a:avLst>
                <a:gd name="adj1" fmla="val 5597942"/>
              </a:avLst>
            </a:prstGeom>
            <a:ln w="9525">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Curved Connector 17">
              <a:extLst>
                <a:ext uri="{FF2B5EF4-FFF2-40B4-BE49-F238E27FC236}">
                  <a16:creationId xmlns:a16="http://schemas.microsoft.com/office/drawing/2014/main" id="{BAA0B013-61FE-BD9D-3094-6A191E5FA78B}"/>
                </a:ext>
              </a:extLst>
            </p:cNvPr>
            <p:cNvCxnSpPr>
              <a:cxnSpLocks/>
              <a:stCxn id="7" idx="7"/>
              <a:endCxn id="8" idx="6"/>
            </p:cNvCxnSpPr>
            <p:nvPr/>
          </p:nvCxnSpPr>
          <p:spPr>
            <a:xfrm rot="16200000" flipV="1">
              <a:off x="1613441" y="2010020"/>
              <a:ext cx="931936" cy="616800"/>
            </a:xfrm>
            <a:prstGeom prst="curvedConnector2">
              <a:avLst/>
            </a:prstGeom>
            <a:ln w="9525">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4" name="Curved Connector 18">
              <a:extLst>
                <a:ext uri="{FF2B5EF4-FFF2-40B4-BE49-F238E27FC236}">
                  <a16:creationId xmlns:a16="http://schemas.microsoft.com/office/drawing/2014/main" id="{C00FE6B9-E3BA-CA28-07FA-BCFD58BBFC28}"/>
                </a:ext>
              </a:extLst>
            </p:cNvPr>
            <p:cNvCxnSpPr>
              <a:cxnSpLocks/>
            </p:cNvCxnSpPr>
            <p:nvPr/>
          </p:nvCxnSpPr>
          <p:spPr>
            <a:xfrm flipV="1">
              <a:off x="918988" y="1974433"/>
              <a:ext cx="832655" cy="999296"/>
            </a:xfrm>
            <a:prstGeom prst="curvedConnector2">
              <a:avLst/>
            </a:prstGeom>
            <a:ln w="12700">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9">
              <a:extLst>
                <a:ext uri="{FF2B5EF4-FFF2-40B4-BE49-F238E27FC236}">
                  <a16:creationId xmlns:a16="http://schemas.microsoft.com/office/drawing/2014/main" id="{EE010F50-777D-1BD8-6F21-31F42A651CD5}"/>
                </a:ext>
              </a:extLst>
            </p:cNvPr>
            <p:cNvCxnSpPr>
              <a:cxnSpLocks/>
              <a:stCxn id="8" idx="5"/>
            </p:cNvCxnSpPr>
            <p:nvPr/>
          </p:nvCxnSpPr>
          <p:spPr>
            <a:xfrm flipH="1">
              <a:off x="860498" y="1989942"/>
              <a:ext cx="852021" cy="846296"/>
            </a:xfrm>
            <a:prstGeom prst="straightConnector1">
              <a:avLst/>
            </a:prstGeom>
            <a:ln w="127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20">
              <a:extLst>
                <a:ext uri="{FF2B5EF4-FFF2-40B4-BE49-F238E27FC236}">
                  <a16:creationId xmlns:a16="http://schemas.microsoft.com/office/drawing/2014/main" id="{C3CE4D83-0C1F-32CA-D1BE-E9583E25949D}"/>
                </a:ext>
              </a:extLst>
            </p:cNvPr>
            <p:cNvCxnSpPr>
              <a:cxnSpLocks/>
              <a:stCxn id="17" idx="2"/>
            </p:cNvCxnSpPr>
            <p:nvPr/>
          </p:nvCxnSpPr>
          <p:spPr>
            <a:xfrm>
              <a:off x="357682" y="1998310"/>
              <a:ext cx="220403" cy="837928"/>
            </a:xfrm>
            <a:prstGeom prst="straightConnector1">
              <a:avLst/>
            </a:prstGeom>
            <a:ln w="12700">
              <a:solidFill>
                <a:schemeClr val="tx1"/>
              </a:solidFill>
              <a:headEnd type="none" w="sm" len="sm"/>
              <a:tailEnd type="none"/>
            </a:ln>
          </p:spPr>
          <p:style>
            <a:lnRef idx="2">
              <a:schemeClr val="accent1"/>
            </a:lnRef>
            <a:fillRef idx="0">
              <a:schemeClr val="accent1"/>
            </a:fillRef>
            <a:effectRef idx="1">
              <a:schemeClr val="accent1"/>
            </a:effectRef>
            <a:fontRef idx="minor">
              <a:schemeClr val="tx1"/>
            </a:fontRef>
          </p:style>
        </p:cxnSp>
        <p:pic>
          <p:nvPicPr>
            <p:cNvPr id="17" name="Picture 21" descr="A blue credit card with a person in the center&#10;&#10;Description automatically generated">
              <a:extLst>
                <a:ext uri="{FF2B5EF4-FFF2-40B4-BE49-F238E27FC236}">
                  <a16:creationId xmlns:a16="http://schemas.microsoft.com/office/drawing/2014/main" id="{28165FD8-DD3D-3A1C-7F49-56AEA733E2E6}"/>
                </a:ext>
              </a:extLst>
            </p:cNvPr>
            <p:cNvPicPr>
              <a:picLocks noChangeAspect="1"/>
            </p:cNvPicPr>
            <p:nvPr/>
          </p:nvPicPr>
          <p:blipFill>
            <a:blip r:embed="rId3"/>
            <a:stretch>
              <a:fillRect/>
            </a:stretch>
          </p:blipFill>
          <p:spPr>
            <a:xfrm>
              <a:off x="73573" y="1430093"/>
              <a:ext cx="568217" cy="568217"/>
            </a:xfrm>
            <a:prstGeom prst="rect">
              <a:avLst/>
            </a:prstGeom>
          </p:spPr>
        </p:pic>
        <p:pic>
          <p:nvPicPr>
            <p:cNvPr id="18" name="Picture 22" descr="A blue credit card with a person in the center&#10;&#10;Description automatically generated">
              <a:extLst>
                <a:ext uri="{FF2B5EF4-FFF2-40B4-BE49-F238E27FC236}">
                  <a16:creationId xmlns:a16="http://schemas.microsoft.com/office/drawing/2014/main" id="{268EF21E-856E-4A5D-A88C-0ECB19D0A807}"/>
                </a:ext>
              </a:extLst>
            </p:cNvPr>
            <p:cNvPicPr>
              <a:picLocks noChangeAspect="1"/>
            </p:cNvPicPr>
            <p:nvPr/>
          </p:nvPicPr>
          <p:blipFill>
            <a:blip r:embed="rId3"/>
            <a:stretch>
              <a:fillRect/>
            </a:stretch>
          </p:blipFill>
          <p:spPr>
            <a:xfrm>
              <a:off x="1288489" y="1493517"/>
              <a:ext cx="568217" cy="568217"/>
            </a:xfrm>
            <a:prstGeom prst="rect">
              <a:avLst/>
            </a:prstGeom>
          </p:spPr>
        </p:pic>
        <p:pic>
          <p:nvPicPr>
            <p:cNvPr id="19" name="Picture 23" descr="A blue credit card with a person in the center&#10;&#10;Description automatically generated">
              <a:extLst>
                <a:ext uri="{FF2B5EF4-FFF2-40B4-BE49-F238E27FC236}">
                  <a16:creationId xmlns:a16="http://schemas.microsoft.com/office/drawing/2014/main" id="{A726D25F-4868-B12A-61C5-777AFF62D472}"/>
                </a:ext>
              </a:extLst>
            </p:cNvPr>
            <p:cNvPicPr>
              <a:picLocks noChangeAspect="1"/>
            </p:cNvPicPr>
            <p:nvPr/>
          </p:nvPicPr>
          <p:blipFill>
            <a:blip r:embed="rId3"/>
            <a:stretch>
              <a:fillRect/>
            </a:stretch>
          </p:blipFill>
          <p:spPr>
            <a:xfrm>
              <a:off x="460192" y="2644759"/>
              <a:ext cx="478428" cy="478428"/>
            </a:xfrm>
            <a:prstGeom prst="rect">
              <a:avLst/>
            </a:prstGeom>
          </p:spPr>
        </p:pic>
        <p:pic>
          <p:nvPicPr>
            <p:cNvPr id="20" name="Picture 24" descr="A blue credit card with a person in the center&#10;&#10;Description automatically generated">
              <a:extLst>
                <a:ext uri="{FF2B5EF4-FFF2-40B4-BE49-F238E27FC236}">
                  <a16:creationId xmlns:a16="http://schemas.microsoft.com/office/drawing/2014/main" id="{DC3442A0-2177-8F47-BFA4-720BC9794C4E}"/>
                </a:ext>
              </a:extLst>
            </p:cNvPr>
            <p:cNvPicPr>
              <a:picLocks noChangeAspect="1"/>
            </p:cNvPicPr>
            <p:nvPr/>
          </p:nvPicPr>
          <p:blipFill>
            <a:blip r:embed="rId3"/>
            <a:stretch>
              <a:fillRect/>
            </a:stretch>
          </p:blipFill>
          <p:spPr>
            <a:xfrm>
              <a:off x="1938084" y="2563321"/>
              <a:ext cx="568217" cy="568217"/>
            </a:xfrm>
            <a:prstGeom prst="rect">
              <a:avLst/>
            </a:prstGeom>
          </p:spPr>
        </p:pic>
        <p:sp>
          <p:nvSpPr>
            <p:cNvPr id="21" name="TextBox 25">
              <a:extLst>
                <a:ext uri="{FF2B5EF4-FFF2-40B4-BE49-F238E27FC236}">
                  <a16:creationId xmlns:a16="http://schemas.microsoft.com/office/drawing/2014/main" id="{64190F5F-E1A1-A61E-76C1-87334B7094B0}"/>
                </a:ext>
              </a:extLst>
            </p:cNvPr>
            <p:cNvSpPr txBox="1"/>
            <p:nvPr/>
          </p:nvSpPr>
          <p:spPr>
            <a:xfrm>
              <a:off x="710623" y="1204879"/>
              <a:ext cx="627095"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t=13, 5$</a:t>
              </a:r>
            </a:p>
          </p:txBody>
        </p:sp>
        <p:sp>
          <p:nvSpPr>
            <p:cNvPr id="22" name="TextBox 26">
              <a:extLst>
                <a:ext uri="{FF2B5EF4-FFF2-40B4-BE49-F238E27FC236}">
                  <a16:creationId xmlns:a16="http://schemas.microsoft.com/office/drawing/2014/main" id="{09F45661-0C2B-79D7-E59D-4DADCF7033C0}"/>
                </a:ext>
              </a:extLst>
            </p:cNvPr>
            <p:cNvSpPr txBox="1"/>
            <p:nvPr/>
          </p:nvSpPr>
          <p:spPr>
            <a:xfrm>
              <a:off x="1181756" y="3390520"/>
              <a:ext cx="627095"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t=19, 5$</a:t>
              </a:r>
            </a:p>
          </p:txBody>
        </p:sp>
        <p:sp>
          <p:nvSpPr>
            <p:cNvPr id="23" name="TextBox 27">
              <a:extLst>
                <a:ext uri="{FF2B5EF4-FFF2-40B4-BE49-F238E27FC236}">
                  <a16:creationId xmlns:a16="http://schemas.microsoft.com/office/drawing/2014/main" id="{1A86153C-0942-D7F3-BCB6-CA1D17DE1394}"/>
                </a:ext>
              </a:extLst>
            </p:cNvPr>
            <p:cNvSpPr txBox="1"/>
            <p:nvPr/>
          </p:nvSpPr>
          <p:spPr>
            <a:xfrm>
              <a:off x="710623" y="2012317"/>
              <a:ext cx="627095"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t=15, 7$</a:t>
              </a:r>
            </a:p>
          </p:txBody>
        </p:sp>
        <p:sp>
          <p:nvSpPr>
            <p:cNvPr id="24" name="TextBox 28">
              <a:extLst>
                <a:ext uri="{FF2B5EF4-FFF2-40B4-BE49-F238E27FC236}">
                  <a16:creationId xmlns:a16="http://schemas.microsoft.com/office/drawing/2014/main" id="{54D7C522-9ED6-2216-68D0-DFD353ED8148}"/>
                </a:ext>
              </a:extLst>
            </p:cNvPr>
            <p:cNvSpPr txBox="1"/>
            <p:nvPr/>
          </p:nvSpPr>
          <p:spPr>
            <a:xfrm rot="3351150">
              <a:off x="2029320" y="2046094"/>
              <a:ext cx="627095"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t=23, 7$</a:t>
              </a:r>
            </a:p>
          </p:txBody>
        </p:sp>
        <p:sp>
          <p:nvSpPr>
            <p:cNvPr id="25" name="TextBox 29">
              <a:extLst>
                <a:ext uri="{FF2B5EF4-FFF2-40B4-BE49-F238E27FC236}">
                  <a16:creationId xmlns:a16="http://schemas.microsoft.com/office/drawing/2014/main" id="{77D7C0A7-510B-8998-C2CA-8EC6AEA130CF}"/>
                </a:ext>
              </a:extLst>
            </p:cNvPr>
            <p:cNvSpPr txBox="1"/>
            <p:nvPr/>
          </p:nvSpPr>
          <p:spPr>
            <a:xfrm rot="18596597">
              <a:off x="985838" y="2377195"/>
              <a:ext cx="973636" cy="246221"/>
            </a:xfrm>
            <a:prstGeom prst="rect">
              <a:avLst/>
            </a:prstGeom>
            <a:noFill/>
          </p:spPr>
          <p:txBody>
            <a:bodyPr wrap="square" rtlCol="0">
              <a:spAutoFit/>
            </a:bodyPr>
            <a:lstStyle/>
            <a:p>
              <a:r>
                <a:rPr lang="en-US" sz="1000" b="1" dirty="0">
                  <a:latin typeface="Calibri Light" panose="020F0302020204030204" pitchFamily="34" charset="0"/>
                  <a:cs typeface="Calibri Light" panose="020F0302020204030204" pitchFamily="34" charset="0"/>
                </a:rPr>
                <a:t>t=11, 10$</a:t>
              </a:r>
            </a:p>
          </p:txBody>
        </p:sp>
        <p:sp>
          <p:nvSpPr>
            <p:cNvPr id="26" name="TextBox 30">
              <a:extLst>
                <a:ext uri="{FF2B5EF4-FFF2-40B4-BE49-F238E27FC236}">
                  <a16:creationId xmlns:a16="http://schemas.microsoft.com/office/drawing/2014/main" id="{9864F430-F8C2-5CF3-F704-15D2F658762E}"/>
                </a:ext>
              </a:extLst>
            </p:cNvPr>
            <p:cNvSpPr txBox="1"/>
            <p:nvPr/>
          </p:nvSpPr>
          <p:spPr>
            <a:xfrm rot="18596597">
              <a:off x="694921" y="2244279"/>
              <a:ext cx="973636" cy="246221"/>
            </a:xfrm>
            <a:prstGeom prst="rect">
              <a:avLst/>
            </a:prstGeom>
            <a:noFill/>
          </p:spPr>
          <p:txBody>
            <a:bodyPr wrap="square" rtlCol="0">
              <a:spAutoFit/>
            </a:bodyPr>
            <a:lstStyle/>
            <a:p>
              <a:r>
                <a:rPr lang="en-US" sz="1000" b="1" dirty="0">
                  <a:latin typeface="Calibri Light" panose="020F0302020204030204" pitchFamily="34" charset="0"/>
                  <a:cs typeface="Calibri Light" panose="020F0302020204030204" pitchFamily="34" charset="0"/>
                </a:rPr>
                <a:t>t=18, 20$</a:t>
              </a:r>
            </a:p>
          </p:txBody>
        </p:sp>
        <p:sp>
          <p:nvSpPr>
            <p:cNvPr id="27" name="TextBox 31">
              <a:extLst>
                <a:ext uri="{FF2B5EF4-FFF2-40B4-BE49-F238E27FC236}">
                  <a16:creationId xmlns:a16="http://schemas.microsoft.com/office/drawing/2014/main" id="{061EED12-8A32-86B5-C460-968C5EBF9670}"/>
                </a:ext>
              </a:extLst>
            </p:cNvPr>
            <p:cNvSpPr txBox="1"/>
            <p:nvPr/>
          </p:nvSpPr>
          <p:spPr>
            <a:xfrm rot="16505169">
              <a:off x="-99645" y="2289979"/>
              <a:ext cx="559769"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t=1, 2$</a:t>
              </a:r>
            </a:p>
          </p:txBody>
        </p:sp>
        <p:sp>
          <p:nvSpPr>
            <p:cNvPr id="28" name="TextBox 32">
              <a:extLst>
                <a:ext uri="{FF2B5EF4-FFF2-40B4-BE49-F238E27FC236}">
                  <a16:creationId xmlns:a16="http://schemas.microsoft.com/office/drawing/2014/main" id="{0C833526-6781-F307-A3EA-E7023CBAD717}"/>
                </a:ext>
              </a:extLst>
            </p:cNvPr>
            <p:cNvSpPr txBox="1"/>
            <p:nvPr/>
          </p:nvSpPr>
          <p:spPr>
            <a:xfrm>
              <a:off x="440918" y="2240147"/>
              <a:ext cx="559769" cy="246221"/>
            </a:xfrm>
            <a:prstGeom prst="rect">
              <a:avLst/>
            </a:prstGeom>
            <a:noFill/>
          </p:spPr>
          <p:txBody>
            <a:bodyPr wrap="none" rtlCol="0">
              <a:spAutoFit/>
            </a:bodyPr>
            <a:lstStyle/>
            <a:p>
              <a:r>
                <a:rPr lang="en-US" sz="1000" b="1" dirty="0">
                  <a:latin typeface="Calibri Light" panose="020F0302020204030204" pitchFamily="34" charset="0"/>
                  <a:cs typeface="Calibri Light" panose="020F0302020204030204" pitchFamily="34" charset="0"/>
                </a:rPr>
                <a:t>t=3, 5$</a:t>
              </a:r>
            </a:p>
          </p:txBody>
        </p:sp>
      </p:grpSp>
      <p:sp>
        <p:nvSpPr>
          <p:cNvPr id="29" name="文本框 28">
            <a:extLst>
              <a:ext uri="{FF2B5EF4-FFF2-40B4-BE49-F238E27FC236}">
                <a16:creationId xmlns:a16="http://schemas.microsoft.com/office/drawing/2014/main" id="{C339EBFE-079E-49D0-7B81-1570CDE60D76}"/>
              </a:ext>
            </a:extLst>
          </p:cNvPr>
          <p:cNvSpPr txBox="1"/>
          <p:nvPr/>
        </p:nvSpPr>
        <p:spPr>
          <a:xfrm>
            <a:off x="1305164" y="5229477"/>
            <a:ext cx="4511171" cy="369332"/>
          </a:xfrm>
          <a:prstGeom prst="rect">
            <a:avLst/>
          </a:prstGeom>
          <a:noFill/>
        </p:spPr>
        <p:txBody>
          <a:bodyPr wrap="none" rtlCol="0">
            <a:spAutoFit/>
          </a:bodyPr>
          <a:lstStyle/>
          <a:p>
            <a:r>
              <a:rPr lang="en-US" altLang="zh-CN" dirty="0"/>
              <a:t>There are three layers of money-laundering</a:t>
            </a:r>
            <a:endParaRPr lang="zh-CN" altLang="en-US" dirty="0"/>
          </a:p>
        </p:txBody>
      </p:sp>
      <p:sp>
        <p:nvSpPr>
          <p:cNvPr id="30" name="文本框 29">
            <a:extLst>
              <a:ext uri="{FF2B5EF4-FFF2-40B4-BE49-F238E27FC236}">
                <a16:creationId xmlns:a16="http://schemas.microsoft.com/office/drawing/2014/main" id="{D5C4F9B4-8C1D-876C-B57D-DEF6F2350316}"/>
              </a:ext>
            </a:extLst>
          </p:cNvPr>
          <p:cNvSpPr txBox="1"/>
          <p:nvPr/>
        </p:nvSpPr>
        <p:spPr>
          <a:xfrm>
            <a:off x="8140533" y="5229477"/>
            <a:ext cx="2106667" cy="369332"/>
          </a:xfrm>
          <a:prstGeom prst="rect">
            <a:avLst/>
          </a:prstGeom>
          <a:noFill/>
        </p:spPr>
        <p:txBody>
          <a:bodyPr wrap="none" rtlCol="0">
            <a:spAutoFit/>
          </a:bodyPr>
          <a:lstStyle/>
          <a:p>
            <a:r>
              <a:rPr lang="en-US" altLang="zh-CN" dirty="0"/>
              <a:t>Graph is a network </a:t>
            </a:r>
            <a:endParaRPr lang="zh-CN" altLang="en-US" dirty="0"/>
          </a:p>
        </p:txBody>
      </p:sp>
    </p:spTree>
    <p:extLst>
      <p:ext uri="{BB962C8B-B14F-4D97-AF65-F5344CB8AC3E}">
        <p14:creationId xmlns:p14="http://schemas.microsoft.com/office/powerpoint/2010/main" val="2431248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47493-1491-986B-3E22-B2A3C8B0DF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ACBE41F-01C4-A650-418B-2E9AA96F77FD}"/>
              </a:ext>
            </a:extLst>
          </p:cNvPr>
          <p:cNvSpPr>
            <a:spLocks noGrp="1"/>
          </p:cNvSpPr>
          <p:nvPr>
            <p:ph type="title"/>
          </p:nvPr>
        </p:nvSpPr>
        <p:spPr>
          <a:xfrm>
            <a:off x="567761" y="-108959"/>
            <a:ext cx="10640754" cy="775845"/>
          </a:xfrm>
        </p:spPr>
        <p:txBody>
          <a:bodyPr vert="horz" lIns="91440" tIns="45720" rIns="91440" bIns="45720" rtlCol="0" anchor="b">
            <a:normAutofit/>
          </a:bodyPr>
          <a:lstStyle/>
          <a:p>
            <a:pPr algn="ctr"/>
            <a:r>
              <a:rPr lang="en" altLang="zh-CN" sz="2400" dirty="0">
                <a:solidFill>
                  <a:schemeClr val="tx2"/>
                </a:solidFill>
                <a:effectLst/>
                <a:latin typeface="+mn-lt"/>
              </a:rPr>
              <a:t>Model training workflow</a:t>
            </a:r>
          </a:p>
        </p:txBody>
      </p:sp>
      <p:pic>
        <p:nvPicPr>
          <p:cNvPr id="10" name="图片 9" descr="图示&#10;&#10;AI 生成的内容可能不正确。">
            <a:extLst>
              <a:ext uri="{FF2B5EF4-FFF2-40B4-BE49-F238E27FC236}">
                <a16:creationId xmlns:a16="http://schemas.microsoft.com/office/drawing/2014/main" id="{2C0AB44B-1327-FC97-13C9-EE056BE7055F}"/>
              </a:ext>
            </a:extLst>
          </p:cNvPr>
          <p:cNvPicPr>
            <a:picLocks noChangeAspect="1"/>
          </p:cNvPicPr>
          <p:nvPr/>
        </p:nvPicPr>
        <p:blipFill>
          <a:blip r:embed="rId2"/>
          <a:srcRect t="3885"/>
          <a:stretch/>
        </p:blipFill>
        <p:spPr>
          <a:xfrm>
            <a:off x="1348006" y="1742329"/>
            <a:ext cx="9080264" cy="4448785"/>
          </a:xfrm>
          <a:prstGeom prst="rect">
            <a:avLst/>
          </a:prstGeom>
        </p:spPr>
      </p:pic>
      <p:sp>
        <p:nvSpPr>
          <p:cNvPr id="18" name="矩形 17">
            <a:extLst>
              <a:ext uri="{FF2B5EF4-FFF2-40B4-BE49-F238E27FC236}">
                <a16:creationId xmlns:a16="http://schemas.microsoft.com/office/drawing/2014/main" id="{5AEED004-D564-3AB9-FA5E-27722EDE2CE7}"/>
              </a:ext>
            </a:extLst>
          </p:cNvPr>
          <p:cNvSpPr/>
          <p:nvPr/>
        </p:nvSpPr>
        <p:spPr>
          <a:xfrm>
            <a:off x="8795245" y="3482940"/>
            <a:ext cx="965771" cy="513708"/>
          </a:xfrm>
          <a:prstGeom prst="rect">
            <a:avLst/>
          </a:prstGeom>
          <a:noFill/>
          <a:ln w="38100">
            <a:solidFill>
              <a:srgbClr val="1E73AE"/>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D420CB19-E185-113C-BF17-48FD9550334F}"/>
              </a:ext>
            </a:extLst>
          </p:cNvPr>
          <p:cNvSpPr/>
          <p:nvPr/>
        </p:nvSpPr>
        <p:spPr>
          <a:xfrm>
            <a:off x="7268101" y="5703558"/>
            <a:ext cx="1824528" cy="4862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300" b="1" i="1" dirty="0">
                <a:solidFill>
                  <a:schemeClr val="tx2"/>
                </a:solidFill>
              </a:rPr>
              <a:t>Money laundering probabilities</a:t>
            </a:r>
            <a:endParaRPr kumimoji="1" lang="zh-CN" altLang="en-US" sz="1300" b="1" i="1" dirty="0">
              <a:solidFill>
                <a:schemeClr val="tx2"/>
              </a:solidFill>
            </a:endParaRPr>
          </a:p>
        </p:txBody>
      </p:sp>
      <p:sp>
        <p:nvSpPr>
          <p:cNvPr id="28" name="矩形 27">
            <a:extLst>
              <a:ext uri="{FF2B5EF4-FFF2-40B4-BE49-F238E27FC236}">
                <a16:creationId xmlns:a16="http://schemas.microsoft.com/office/drawing/2014/main" id="{47BFFD75-2547-7EB9-D110-7256841CC856}"/>
              </a:ext>
            </a:extLst>
          </p:cNvPr>
          <p:cNvSpPr/>
          <p:nvPr/>
        </p:nvSpPr>
        <p:spPr>
          <a:xfrm>
            <a:off x="7438238" y="5696680"/>
            <a:ext cx="1520827" cy="513708"/>
          </a:xfrm>
          <a:prstGeom prst="rect">
            <a:avLst/>
          </a:prstGeom>
          <a:noFill/>
          <a:ln w="38100">
            <a:solidFill>
              <a:srgbClr val="1E73AE"/>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22E511BB-4C0B-3603-C3DD-0654D48B7564}"/>
              </a:ext>
            </a:extLst>
          </p:cNvPr>
          <p:cNvSpPr/>
          <p:nvPr/>
        </p:nvSpPr>
        <p:spPr>
          <a:xfrm>
            <a:off x="7911101" y="5003515"/>
            <a:ext cx="616449" cy="236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i="1" dirty="0">
                <a:solidFill>
                  <a:schemeClr val="tx1"/>
                </a:solidFill>
                <a:latin typeface="Times New Roman" panose="02020603050405020304" pitchFamily="18" charset="0"/>
                <a:cs typeface="Times New Roman" panose="02020603050405020304" pitchFamily="18" charset="0"/>
              </a:rPr>
              <a:t>ml|t</a:t>
            </a:r>
            <a:r>
              <a:rPr kumimoji="1" lang="en-US" altLang="zh-CN" sz="1400" i="1" baseline="-25000" dirty="0">
                <a:solidFill>
                  <a:schemeClr val="tx1"/>
                </a:solidFill>
                <a:latin typeface="Times New Roman" panose="02020603050405020304" pitchFamily="18" charset="0"/>
                <a:cs typeface="Times New Roman" panose="02020603050405020304" pitchFamily="18" charset="0"/>
              </a:rPr>
              <a:t>5</a:t>
            </a:r>
            <a:endParaRPr kumimoji="1" lang="zh-CN" altLang="en-US" sz="1400" i="1" baseline="-250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038B33AB-9905-CB4C-0B10-30438067BF2F}"/>
              </a:ext>
            </a:extLst>
          </p:cNvPr>
          <p:cNvSpPr/>
          <p:nvPr/>
        </p:nvSpPr>
        <p:spPr>
          <a:xfrm>
            <a:off x="7890426" y="5300681"/>
            <a:ext cx="616449" cy="236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i="1" dirty="0">
                <a:solidFill>
                  <a:schemeClr val="tx1"/>
                </a:solidFill>
                <a:latin typeface="Times New Roman" panose="02020603050405020304" pitchFamily="18" charset="0"/>
                <a:cs typeface="Times New Roman" panose="02020603050405020304" pitchFamily="18" charset="0"/>
              </a:rPr>
              <a:t>ml|t</a:t>
            </a:r>
            <a:r>
              <a:rPr kumimoji="1" lang="en-US" altLang="zh-CN" sz="1400" i="1" baseline="-25000" dirty="0">
                <a:solidFill>
                  <a:schemeClr val="tx1"/>
                </a:solidFill>
                <a:latin typeface="Times New Roman" panose="02020603050405020304" pitchFamily="18" charset="0"/>
                <a:cs typeface="Times New Roman" panose="02020603050405020304" pitchFamily="18" charset="0"/>
              </a:rPr>
              <a:t>6</a:t>
            </a:r>
            <a:endParaRPr kumimoji="1" lang="zh-CN" altLang="en-US" sz="1400" i="1" baseline="-25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54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13544-AABA-1E4C-62BE-F3B9E91C4C7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189B76-39F7-8B95-3FE6-AC04F5344CAA}"/>
              </a:ext>
            </a:extLst>
          </p:cNvPr>
          <p:cNvSpPr>
            <a:spLocks noGrp="1"/>
          </p:cNvSpPr>
          <p:nvPr>
            <p:ph type="title"/>
          </p:nvPr>
        </p:nvSpPr>
        <p:spPr>
          <a:xfrm>
            <a:off x="662583" y="0"/>
            <a:ext cx="10640754" cy="775845"/>
          </a:xfrm>
        </p:spPr>
        <p:txBody>
          <a:bodyPr vert="horz" lIns="91440" tIns="45720" rIns="91440" bIns="45720" rtlCol="0" anchor="b">
            <a:normAutofit/>
          </a:bodyPr>
          <a:lstStyle/>
          <a:p>
            <a:pPr algn="ctr"/>
            <a:r>
              <a:rPr kumimoji="1" lang="en-US" altLang="zh-CN" sz="2400" dirty="0">
                <a:solidFill>
                  <a:schemeClr val="tx2"/>
                </a:solidFill>
                <a:latin typeface="+mn-lt"/>
              </a:rPr>
              <a:t>Temporal graph network</a:t>
            </a:r>
            <a:endParaRPr kumimoji="1" lang="en-US" altLang="zh-CN" sz="2400" kern="1200" dirty="0">
              <a:solidFill>
                <a:schemeClr val="tx2"/>
              </a:solidFill>
              <a:latin typeface="+mn-lt"/>
              <a:ea typeface="+mj-ea"/>
              <a:cs typeface="+mj-cs"/>
            </a:endParaRPr>
          </a:p>
        </p:txBody>
      </p:sp>
      <p:sp>
        <p:nvSpPr>
          <p:cNvPr id="3" name="文本框 2">
            <a:extLst>
              <a:ext uri="{FF2B5EF4-FFF2-40B4-BE49-F238E27FC236}">
                <a16:creationId xmlns:a16="http://schemas.microsoft.com/office/drawing/2014/main" id="{43B8D87B-B042-3F61-EC27-146E353CBB39}"/>
              </a:ext>
            </a:extLst>
          </p:cNvPr>
          <p:cNvSpPr txBox="1"/>
          <p:nvPr/>
        </p:nvSpPr>
        <p:spPr>
          <a:xfrm>
            <a:off x="293843" y="1126517"/>
            <a:ext cx="11604007" cy="2677656"/>
          </a:xfrm>
          <a:prstGeom prst="rect">
            <a:avLst/>
          </a:prstGeom>
          <a:noFill/>
        </p:spPr>
        <p:txBody>
          <a:bodyPr wrap="square" rtlCol="0">
            <a:spAutoFit/>
          </a:bodyPr>
          <a:lstStyle/>
          <a:p>
            <a:pPr marL="342900" indent="-342900" algn="just">
              <a:buFont typeface="Arial" panose="020B0604020202020204" pitchFamily="34" charset="0"/>
              <a:buChar char="•"/>
            </a:pPr>
            <a:r>
              <a:rPr lang="en" altLang="zh-CN" sz="2400" dirty="0">
                <a:solidFill>
                  <a:schemeClr val="tx2"/>
                </a:solidFill>
              </a:rPr>
              <a:t>The memory is updated continuously even after training reducing training frequency.</a:t>
            </a:r>
          </a:p>
          <a:p>
            <a:pPr marL="342900" indent="-342900" algn="just">
              <a:buFont typeface="Arial" panose="020B0604020202020204" pitchFamily="34" charset="0"/>
              <a:buChar char="•"/>
            </a:pPr>
            <a:endParaRPr lang="en" altLang="zh-CN" sz="2400" dirty="0">
              <a:solidFill>
                <a:schemeClr val="tx2"/>
              </a:solidFill>
              <a:effectLst/>
            </a:endParaRPr>
          </a:p>
          <a:p>
            <a:pPr marL="342900" indent="-342900" algn="just">
              <a:buFont typeface="Arial" panose="020B0604020202020204" pitchFamily="34" charset="0"/>
              <a:buChar char="•"/>
            </a:pPr>
            <a:r>
              <a:rPr lang="en" altLang="zh-CN" sz="2400" dirty="0">
                <a:solidFill>
                  <a:schemeClr val="tx2"/>
                </a:solidFill>
              </a:rPr>
              <a:t>According its former application on social network dataset, one epoch with 200 events requires around 25 seconds.</a:t>
            </a:r>
          </a:p>
          <a:p>
            <a:pPr marL="342900" indent="-342900" algn="just">
              <a:buFont typeface="Arial" panose="020B0604020202020204" pitchFamily="34" charset="0"/>
              <a:buChar char="•"/>
            </a:pPr>
            <a:endParaRPr lang="en" altLang="zh-CN" sz="2400" dirty="0">
              <a:solidFill>
                <a:schemeClr val="tx2"/>
              </a:solidFill>
            </a:endParaRPr>
          </a:p>
          <a:p>
            <a:pPr marL="342900" indent="-342900" algn="just">
              <a:buFont typeface="Arial" panose="020B0604020202020204" pitchFamily="34" charset="0"/>
              <a:buChar char="•"/>
            </a:pPr>
            <a:r>
              <a:rPr lang="en" altLang="zh-CN" sz="2400" dirty="0">
                <a:solidFill>
                  <a:schemeClr val="tx2"/>
                </a:solidFill>
                <a:effectLst/>
              </a:rPr>
              <a:t>The approximate size of th</a:t>
            </a:r>
            <a:r>
              <a:rPr lang="en" altLang="zh-CN" sz="2400" dirty="0">
                <a:solidFill>
                  <a:schemeClr val="tx2"/>
                </a:solidFill>
              </a:rPr>
              <a:t>e model would be less than 10GB assuming 200,000 accounts.</a:t>
            </a:r>
            <a:endParaRPr lang="en" altLang="zh-CN" sz="2400" dirty="0">
              <a:solidFill>
                <a:schemeClr val="tx2"/>
              </a:solidFill>
              <a:effectLst/>
            </a:endParaRPr>
          </a:p>
        </p:txBody>
      </p:sp>
    </p:spTree>
    <p:extLst>
      <p:ext uri="{BB962C8B-B14F-4D97-AF65-F5344CB8AC3E}">
        <p14:creationId xmlns:p14="http://schemas.microsoft.com/office/powerpoint/2010/main" val="331432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4C8B0-FC0F-9CE5-DD46-2A854CB9BA6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CC74BF-CE48-7D3A-E633-D563D6703F3B}"/>
              </a:ext>
            </a:extLst>
          </p:cNvPr>
          <p:cNvSpPr>
            <a:spLocks noGrp="1"/>
          </p:cNvSpPr>
          <p:nvPr>
            <p:ph type="title"/>
          </p:nvPr>
        </p:nvSpPr>
        <p:spPr>
          <a:xfrm>
            <a:off x="775623" y="3041077"/>
            <a:ext cx="10640754" cy="775845"/>
          </a:xfrm>
        </p:spPr>
        <p:txBody>
          <a:bodyPr vert="horz" lIns="91440" tIns="45720" rIns="91440" bIns="45720" rtlCol="0" anchor="b">
            <a:normAutofit fontScale="90000"/>
          </a:bodyPr>
          <a:lstStyle/>
          <a:p>
            <a:pPr algn="ctr"/>
            <a:br>
              <a:rPr kumimoji="1" lang="en-US" altLang="zh-CN" sz="4000" b="1" dirty="0">
                <a:solidFill>
                  <a:schemeClr val="tx2"/>
                </a:solidFill>
              </a:rPr>
            </a:br>
            <a:r>
              <a:rPr kumimoji="1" lang="en-US" altLang="zh-CN" sz="4000" b="1" dirty="0">
                <a:solidFill>
                  <a:schemeClr val="tx2"/>
                </a:solidFill>
              </a:rPr>
              <a:t>Q&amp;A</a:t>
            </a:r>
            <a:br>
              <a:rPr kumimoji="1" lang="en-US" altLang="zh-CN" sz="4000" b="1" dirty="0">
                <a:solidFill>
                  <a:schemeClr val="tx2"/>
                </a:solidFill>
              </a:rPr>
            </a:br>
            <a:br>
              <a:rPr kumimoji="1" lang="en-US" altLang="zh-CN" sz="4000" b="1" dirty="0">
                <a:solidFill>
                  <a:schemeClr val="tx2"/>
                </a:solidFill>
              </a:rPr>
            </a:br>
            <a:r>
              <a:rPr kumimoji="1" lang="en-US" altLang="zh-CN" sz="4000" b="1" dirty="0">
                <a:solidFill>
                  <a:schemeClr val="tx2"/>
                </a:solidFill>
              </a:rPr>
              <a:t>Thanks</a:t>
            </a:r>
            <a:endParaRPr kumimoji="1" lang="en-US" altLang="zh-CN" sz="4000" b="1" kern="1200" dirty="0">
              <a:solidFill>
                <a:schemeClr val="tx2"/>
              </a:solidFill>
              <a:latin typeface="+mj-lt"/>
              <a:ea typeface="+mj-ea"/>
              <a:cs typeface="+mj-cs"/>
            </a:endParaRPr>
          </a:p>
        </p:txBody>
      </p:sp>
    </p:spTree>
    <p:extLst>
      <p:ext uri="{BB962C8B-B14F-4D97-AF65-F5344CB8AC3E}">
        <p14:creationId xmlns:p14="http://schemas.microsoft.com/office/powerpoint/2010/main" val="969167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D0730EA-AD91-10E1-5FD4-3E1F1BD7BF9B}"/>
              </a:ext>
            </a:extLst>
          </p:cNvPr>
          <p:cNvSpPr>
            <a:spLocks noGrp="1"/>
          </p:cNvSpPr>
          <p:nvPr>
            <p:ph idx="1"/>
          </p:nvPr>
        </p:nvSpPr>
        <p:spPr>
          <a:xfrm>
            <a:off x="706426" y="3960188"/>
            <a:ext cx="10515600" cy="4351338"/>
          </a:xfrm>
        </p:spPr>
        <p:txBody>
          <a:bodyPr/>
          <a:lstStyle/>
          <a:p>
            <a:r>
              <a:rPr lang="en-US" altLang="zh-CN" sz="1600" b="0" i="0" dirty="0">
                <a:solidFill>
                  <a:srgbClr val="262626"/>
                </a:solidFill>
                <a:effectLst/>
              </a:rPr>
              <a:t>For example, let's say that a customer, John Doe, is trading a series of low-value cash deposits, each just below the $10,000 threshold, spread across accounts that appear to belong to different businesses, such as “John's Appliances” and “Doe's Electric</a:t>
            </a:r>
            <a:r>
              <a:rPr lang="en-US" altLang="zh-CN" sz="1600" b="0" i="0" dirty="0">
                <a:solidFill>
                  <a:srgbClr val="262626"/>
                </a:solidFill>
                <a:effectLst/>
                <a:latin typeface="Lato" panose="020F0502020204030204" pitchFamily="34" charset="0"/>
              </a:rPr>
              <a:t>”</a:t>
            </a:r>
          </a:p>
          <a:p>
            <a:r>
              <a:rPr lang="en-US" altLang="zh-CN" sz="1600" dirty="0">
                <a:solidFill>
                  <a:srgbClr val="262626"/>
                </a:solidFill>
              </a:rPr>
              <a:t>At first glance, these transactions appear to be legitimate and the entities are not connected to each other</a:t>
            </a:r>
          </a:p>
          <a:p>
            <a:r>
              <a:rPr lang="en-US" altLang="zh-CN" sz="1600" dirty="0">
                <a:solidFill>
                  <a:srgbClr val="262626"/>
                </a:solidFill>
              </a:rPr>
              <a:t>However, an anti-financial crime investigator who understands the local business environment and customer behavior is likely to be alerted to the fact that the two businesses have the same owner and are located in close proximity to each other</a:t>
            </a:r>
          </a:p>
          <a:p>
            <a:endParaRPr lang="zh-CN" altLang="en-US" dirty="0"/>
          </a:p>
        </p:txBody>
      </p:sp>
      <p:pic>
        <p:nvPicPr>
          <p:cNvPr id="18" name="Picture 21" descr="A blue credit card with a person in the center&#10;&#10;Description automatically generated">
            <a:extLst>
              <a:ext uri="{FF2B5EF4-FFF2-40B4-BE49-F238E27FC236}">
                <a16:creationId xmlns:a16="http://schemas.microsoft.com/office/drawing/2014/main" id="{EB146368-7EFE-1E1A-A96F-D5FB37105428}"/>
              </a:ext>
            </a:extLst>
          </p:cNvPr>
          <p:cNvPicPr>
            <a:picLocks noChangeAspect="1"/>
          </p:cNvPicPr>
          <p:nvPr/>
        </p:nvPicPr>
        <p:blipFill>
          <a:blip r:embed="rId2"/>
          <a:stretch>
            <a:fillRect/>
          </a:stretch>
        </p:blipFill>
        <p:spPr>
          <a:xfrm>
            <a:off x="3082950" y="2486180"/>
            <a:ext cx="698125" cy="660057"/>
          </a:xfrm>
          <a:prstGeom prst="rect">
            <a:avLst/>
          </a:prstGeom>
        </p:spPr>
      </p:pic>
      <p:pic>
        <p:nvPicPr>
          <p:cNvPr id="30" name="Picture 21" descr="A blue credit card with a person in the center&#10;&#10;Description automatically generated">
            <a:extLst>
              <a:ext uri="{FF2B5EF4-FFF2-40B4-BE49-F238E27FC236}">
                <a16:creationId xmlns:a16="http://schemas.microsoft.com/office/drawing/2014/main" id="{D04A59D3-344B-A377-992C-593D924F0E8D}"/>
              </a:ext>
            </a:extLst>
          </p:cNvPr>
          <p:cNvPicPr>
            <a:picLocks noChangeAspect="1"/>
          </p:cNvPicPr>
          <p:nvPr/>
        </p:nvPicPr>
        <p:blipFill>
          <a:blip r:embed="rId2"/>
          <a:stretch>
            <a:fillRect/>
          </a:stretch>
        </p:blipFill>
        <p:spPr>
          <a:xfrm>
            <a:off x="6400987" y="2015134"/>
            <a:ext cx="698125" cy="660057"/>
          </a:xfrm>
          <a:prstGeom prst="rect">
            <a:avLst/>
          </a:prstGeom>
        </p:spPr>
      </p:pic>
      <p:pic>
        <p:nvPicPr>
          <p:cNvPr id="31" name="Picture 21" descr="A blue credit card with a person in the center&#10;&#10;Description automatically generated">
            <a:extLst>
              <a:ext uri="{FF2B5EF4-FFF2-40B4-BE49-F238E27FC236}">
                <a16:creationId xmlns:a16="http://schemas.microsoft.com/office/drawing/2014/main" id="{4FACD58E-6CA3-3B1E-DD86-F8343549A90E}"/>
              </a:ext>
            </a:extLst>
          </p:cNvPr>
          <p:cNvPicPr>
            <a:picLocks noChangeAspect="1"/>
          </p:cNvPicPr>
          <p:nvPr/>
        </p:nvPicPr>
        <p:blipFill>
          <a:blip r:embed="rId2"/>
          <a:stretch>
            <a:fillRect/>
          </a:stretch>
        </p:blipFill>
        <p:spPr>
          <a:xfrm>
            <a:off x="6400987" y="2965242"/>
            <a:ext cx="698125" cy="660057"/>
          </a:xfrm>
          <a:prstGeom prst="rect">
            <a:avLst/>
          </a:prstGeom>
        </p:spPr>
      </p:pic>
      <p:sp>
        <p:nvSpPr>
          <p:cNvPr id="40" name="任意多边形: 形状 39">
            <a:extLst>
              <a:ext uri="{FF2B5EF4-FFF2-40B4-BE49-F238E27FC236}">
                <a16:creationId xmlns:a16="http://schemas.microsoft.com/office/drawing/2014/main" id="{515A86A8-66E9-4CC2-93E2-B1EC8252A85E}"/>
              </a:ext>
            </a:extLst>
          </p:cNvPr>
          <p:cNvSpPr/>
          <p:nvPr/>
        </p:nvSpPr>
        <p:spPr>
          <a:xfrm>
            <a:off x="3766084" y="2419030"/>
            <a:ext cx="2635623" cy="476410"/>
          </a:xfrm>
          <a:custGeom>
            <a:avLst/>
            <a:gdLst>
              <a:gd name="connsiteX0" fmla="*/ 0 w 2635623"/>
              <a:gd name="connsiteY0" fmla="*/ 476410 h 476410"/>
              <a:gd name="connsiteX1" fmla="*/ 906716 w 2635623"/>
              <a:gd name="connsiteY1" fmla="*/ 122944 h 476410"/>
              <a:gd name="connsiteX2" fmla="*/ 2635623 w 2635623"/>
              <a:gd name="connsiteY2" fmla="*/ 0 h 476410"/>
            </a:gdLst>
            <a:ahLst/>
            <a:cxnLst>
              <a:cxn ang="0">
                <a:pos x="connsiteX0" y="connsiteY0"/>
              </a:cxn>
              <a:cxn ang="0">
                <a:pos x="connsiteX1" y="connsiteY1"/>
              </a:cxn>
              <a:cxn ang="0">
                <a:pos x="connsiteX2" y="connsiteY2"/>
              </a:cxn>
            </a:cxnLst>
            <a:rect l="l" t="t" r="r" b="b"/>
            <a:pathLst>
              <a:path w="2635623" h="476410">
                <a:moveTo>
                  <a:pt x="0" y="476410"/>
                </a:moveTo>
                <a:cubicBezTo>
                  <a:pt x="233723" y="339378"/>
                  <a:pt x="467446" y="202346"/>
                  <a:pt x="906716" y="122944"/>
                </a:cubicBezTo>
                <a:cubicBezTo>
                  <a:pt x="1345986" y="43542"/>
                  <a:pt x="1990804" y="21771"/>
                  <a:pt x="2635623" y="0"/>
                </a:cubicBezTo>
              </a:path>
            </a:pathLst>
          </a:custGeom>
          <a:noFill/>
          <a:ln w="25400">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9F2999FA-7AB6-E5D5-22E8-1CED92D8D419}"/>
              </a:ext>
            </a:extLst>
          </p:cNvPr>
          <p:cNvSpPr/>
          <p:nvPr/>
        </p:nvSpPr>
        <p:spPr>
          <a:xfrm>
            <a:off x="3781452" y="2918492"/>
            <a:ext cx="2650991" cy="484094"/>
          </a:xfrm>
          <a:custGeom>
            <a:avLst/>
            <a:gdLst>
              <a:gd name="connsiteX0" fmla="*/ 0 w 2650991"/>
              <a:gd name="connsiteY0" fmla="*/ 0 h 484094"/>
              <a:gd name="connsiteX1" fmla="*/ 691563 w 2650991"/>
              <a:gd name="connsiteY1" fmla="*/ 384202 h 484094"/>
              <a:gd name="connsiteX2" fmla="*/ 2650991 w 2650991"/>
              <a:gd name="connsiteY2" fmla="*/ 484094 h 484094"/>
            </a:gdLst>
            <a:ahLst/>
            <a:cxnLst>
              <a:cxn ang="0">
                <a:pos x="connsiteX0" y="connsiteY0"/>
              </a:cxn>
              <a:cxn ang="0">
                <a:pos x="connsiteX1" y="connsiteY1"/>
              </a:cxn>
              <a:cxn ang="0">
                <a:pos x="connsiteX2" y="connsiteY2"/>
              </a:cxn>
            </a:cxnLst>
            <a:rect l="l" t="t" r="r" b="b"/>
            <a:pathLst>
              <a:path w="2650991" h="484094">
                <a:moveTo>
                  <a:pt x="0" y="0"/>
                </a:moveTo>
                <a:cubicBezTo>
                  <a:pt x="124865" y="151760"/>
                  <a:pt x="249731" y="303520"/>
                  <a:pt x="691563" y="384202"/>
                </a:cubicBezTo>
                <a:cubicBezTo>
                  <a:pt x="1133395" y="464884"/>
                  <a:pt x="1892193" y="474489"/>
                  <a:pt x="2650991" y="484094"/>
                </a:cubicBezTo>
              </a:path>
            </a:pathLst>
          </a:custGeom>
          <a:noFill/>
          <a:ln w="25400">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1F884A43-3F6B-0338-75E2-B1C746E534E4}"/>
              </a:ext>
            </a:extLst>
          </p:cNvPr>
          <p:cNvCxnSpPr>
            <a:stCxn id="42" idx="4"/>
            <a:endCxn id="18" idx="0"/>
          </p:cNvCxnSpPr>
          <p:nvPr/>
        </p:nvCxnSpPr>
        <p:spPr>
          <a:xfrm>
            <a:off x="3432012" y="1861731"/>
            <a:ext cx="1" cy="624449"/>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6" name="直接箭头连接符 45">
            <a:extLst>
              <a:ext uri="{FF2B5EF4-FFF2-40B4-BE49-F238E27FC236}">
                <a16:creationId xmlns:a16="http://schemas.microsoft.com/office/drawing/2014/main" id="{CC05162E-72E6-6D10-DBD7-8BF14577F9C0}"/>
              </a:ext>
            </a:extLst>
          </p:cNvPr>
          <p:cNvCxnSpPr>
            <a:cxnSpLocks/>
            <a:stCxn id="56" idx="4"/>
            <a:endCxn id="30" idx="3"/>
          </p:cNvCxnSpPr>
          <p:nvPr/>
        </p:nvCxnSpPr>
        <p:spPr>
          <a:xfrm flipH="1">
            <a:off x="7099112" y="1856032"/>
            <a:ext cx="732184" cy="489131"/>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F13EBD56-6BAD-6493-C1ED-D260A3317752}"/>
              </a:ext>
            </a:extLst>
          </p:cNvPr>
          <p:cNvCxnSpPr>
            <a:cxnSpLocks/>
            <a:stCxn id="56" idx="4"/>
            <a:endCxn id="31" idx="3"/>
          </p:cNvCxnSpPr>
          <p:nvPr/>
        </p:nvCxnSpPr>
        <p:spPr>
          <a:xfrm flipH="1">
            <a:off x="7099112" y="1856032"/>
            <a:ext cx="732184" cy="1439239"/>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grpSp>
        <p:nvGrpSpPr>
          <p:cNvPr id="54" name="组合 53">
            <a:extLst>
              <a:ext uri="{FF2B5EF4-FFF2-40B4-BE49-F238E27FC236}">
                <a16:creationId xmlns:a16="http://schemas.microsoft.com/office/drawing/2014/main" id="{60AAD531-303B-80EE-0668-FEBE7D0F9F8A}"/>
              </a:ext>
            </a:extLst>
          </p:cNvPr>
          <p:cNvGrpSpPr/>
          <p:nvPr/>
        </p:nvGrpSpPr>
        <p:grpSpPr>
          <a:xfrm>
            <a:off x="3199661" y="1402731"/>
            <a:ext cx="464700" cy="464699"/>
            <a:chOff x="2545611" y="774081"/>
            <a:chExt cx="464700" cy="464699"/>
          </a:xfrm>
        </p:grpSpPr>
        <p:sp>
          <p:nvSpPr>
            <p:cNvPr id="42" name="流程图: 接点 41">
              <a:extLst>
                <a:ext uri="{FF2B5EF4-FFF2-40B4-BE49-F238E27FC236}">
                  <a16:creationId xmlns:a16="http://schemas.microsoft.com/office/drawing/2014/main" id="{08C5E2A9-0E26-15D1-088C-6754ED9EE11F}"/>
                </a:ext>
              </a:extLst>
            </p:cNvPr>
            <p:cNvSpPr/>
            <p:nvPr/>
          </p:nvSpPr>
          <p:spPr>
            <a:xfrm>
              <a:off x="2545612" y="774081"/>
              <a:ext cx="464699" cy="459000"/>
            </a:xfrm>
            <a:prstGeom prst="flowChartConnec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50" name="图形 49" descr="用户">
              <a:extLst>
                <a:ext uri="{FF2B5EF4-FFF2-40B4-BE49-F238E27FC236}">
                  <a16:creationId xmlns:a16="http://schemas.microsoft.com/office/drawing/2014/main" id="{F7F66CED-B84C-99AE-D7CC-46EE6351A9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5611" y="774081"/>
              <a:ext cx="464699" cy="464699"/>
            </a:xfrm>
            <a:prstGeom prst="rect">
              <a:avLst/>
            </a:prstGeom>
          </p:spPr>
        </p:pic>
      </p:grpSp>
      <p:grpSp>
        <p:nvGrpSpPr>
          <p:cNvPr id="55" name="组合 54">
            <a:extLst>
              <a:ext uri="{FF2B5EF4-FFF2-40B4-BE49-F238E27FC236}">
                <a16:creationId xmlns:a16="http://schemas.microsoft.com/office/drawing/2014/main" id="{CB906336-1BC5-028E-323D-81E1E69B186B}"/>
              </a:ext>
            </a:extLst>
          </p:cNvPr>
          <p:cNvGrpSpPr/>
          <p:nvPr/>
        </p:nvGrpSpPr>
        <p:grpSpPr>
          <a:xfrm>
            <a:off x="7598945" y="1397032"/>
            <a:ext cx="464700" cy="464699"/>
            <a:chOff x="2545611" y="774081"/>
            <a:chExt cx="464700" cy="464699"/>
          </a:xfrm>
        </p:grpSpPr>
        <p:sp>
          <p:nvSpPr>
            <p:cNvPr id="56" name="流程图: 接点 55">
              <a:extLst>
                <a:ext uri="{FF2B5EF4-FFF2-40B4-BE49-F238E27FC236}">
                  <a16:creationId xmlns:a16="http://schemas.microsoft.com/office/drawing/2014/main" id="{154B58A3-70BD-58FC-74EA-64EF92E31730}"/>
                </a:ext>
              </a:extLst>
            </p:cNvPr>
            <p:cNvSpPr/>
            <p:nvPr/>
          </p:nvSpPr>
          <p:spPr>
            <a:xfrm>
              <a:off x="2545612" y="774081"/>
              <a:ext cx="464699" cy="459000"/>
            </a:xfrm>
            <a:prstGeom prst="flowChartConnec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57" name="图形 56" descr="用户">
              <a:extLst>
                <a:ext uri="{FF2B5EF4-FFF2-40B4-BE49-F238E27FC236}">
                  <a16:creationId xmlns:a16="http://schemas.microsoft.com/office/drawing/2014/main" id="{08E3EFBA-C36D-D631-650C-1BC114089D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5611" y="774081"/>
              <a:ext cx="464699" cy="464699"/>
            </a:xfrm>
            <a:prstGeom prst="rect">
              <a:avLst/>
            </a:prstGeom>
          </p:spPr>
        </p:pic>
      </p:grpSp>
      <p:sp>
        <p:nvSpPr>
          <p:cNvPr id="5" name="文本框 4">
            <a:extLst>
              <a:ext uri="{FF2B5EF4-FFF2-40B4-BE49-F238E27FC236}">
                <a16:creationId xmlns:a16="http://schemas.microsoft.com/office/drawing/2014/main" id="{E5606280-4DF0-611E-B992-A3E45CC5C24B}"/>
              </a:ext>
            </a:extLst>
          </p:cNvPr>
          <p:cNvSpPr txBox="1"/>
          <p:nvPr/>
        </p:nvSpPr>
        <p:spPr>
          <a:xfrm>
            <a:off x="8007350" y="1257200"/>
            <a:ext cx="1249060" cy="369332"/>
          </a:xfrm>
          <a:prstGeom prst="rect">
            <a:avLst/>
          </a:prstGeom>
          <a:noFill/>
        </p:spPr>
        <p:txBody>
          <a:bodyPr wrap="none" rtlCol="0">
            <a:spAutoFit/>
          </a:bodyPr>
          <a:lstStyle/>
          <a:p>
            <a:r>
              <a:rPr lang="en-US" altLang="zh-CN" dirty="0">
                <a:solidFill>
                  <a:srgbClr val="FF0000"/>
                </a:solidFill>
              </a:rPr>
              <a:t>Same boss</a:t>
            </a:r>
            <a:endParaRPr lang="zh-CN" altLang="en-US" dirty="0">
              <a:solidFill>
                <a:srgbClr val="FF0000"/>
              </a:solidFill>
            </a:endParaRPr>
          </a:p>
        </p:txBody>
      </p:sp>
      <p:sp>
        <p:nvSpPr>
          <p:cNvPr id="6" name="文本框 5">
            <a:extLst>
              <a:ext uri="{FF2B5EF4-FFF2-40B4-BE49-F238E27FC236}">
                <a16:creationId xmlns:a16="http://schemas.microsoft.com/office/drawing/2014/main" id="{DA27F0FD-936A-9927-F8F2-C4B01148C316}"/>
              </a:ext>
            </a:extLst>
          </p:cNvPr>
          <p:cNvSpPr txBox="1"/>
          <p:nvPr/>
        </p:nvSpPr>
        <p:spPr>
          <a:xfrm>
            <a:off x="587778" y="177860"/>
            <a:ext cx="11397672" cy="461665"/>
          </a:xfrm>
          <a:prstGeom prst="rect">
            <a:avLst/>
          </a:prstGeom>
          <a:noFill/>
        </p:spPr>
        <p:txBody>
          <a:bodyPr wrap="none" rtlCol="0">
            <a:spAutoFit/>
          </a:bodyPr>
          <a:lstStyle/>
          <a:p>
            <a:r>
              <a:rPr lang="en-US" altLang="zh-CN" sz="2400" dirty="0"/>
              <a:t>Historical patterns + deeper contextual information + connections between accounts</a:t>
            </a:r>
            <a:endParaRPr lang="zh-CN" altLang="en-US" sz="2400" dirty="0"/>
          </a:p>
        </p:txBody>
      </p:sp>
    </p:spTree>
    <p:extLst>
      <p:ext uri="{BB962C8B-B14F-4D97-AF65-F5344CB8AC3E}">
        <p14:creationId xmlns:p14="http://schemas.microsoft.com/office/powerpoint/2010/main" val="1183485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9ADC2-5B37-18E2-F634-8EAB4479F86C}"/>
              </a:ext>
            </a:extLst>
          </p:cNvPr>
          <p:cNvSpPr>
            <a:spLocks noGrp="1"/>
          </p:cNvSpPr>
          <p:nvPr>
            <p:ph type="title"/>
          </p:nvPr>
        </p:nvSpPr>
        <p:spPr>
          <a:xfrm>
            <a:off x="950034" y="430909"/>
            <a:ext cx="10515600" cy="1325563"/>
          </a:xfrm>
        </p:spPr>
        <p:txBody>
          <a:bodyPr>
            <a:noAutofit/>
          </a:bodyPr>
          <a:lstStyle/>
          <a:p>
            <a:pPr algn="ctr"/>
            <a:r>
              <a:rPr lang="en-US" altLang="zh-CN" sz="2400" dirty="0"/>
              <a:t>The graph structure can synthesize the transaction network structure, rule information, and customer background</a:t>
            </a:r>
            <a:endParaRPr lang="zh-CN" altLang="en-US" sz="2400" dirty="0"/>
          </a:p>
        </p:txBody>
      </p:sp>
      <p:pic>
        <p:nvPicPr>
          <p:cNvPr id="5" name="内容占位符 4">
            <a:extLst>
              <a:ext uri="{FF2B5EF4-FFF2-40B4-BE49-F238E27FC236}">
                <a16:creationId xmlns:a16="http://schemas.microsoft.com/office/drawing/2014/main" id="{C72ECAE4-401B-8552-722F-4F441B35D608}"/>
              </a:ext>
            </a:extLst>
          </p:cNvPr>
          <p:cNvPicPr>
            <a:picLocks noGrp="1" noChangeAspect="1"/>
          </p:cNvPicPr>
          <p:nvPr>
            <p:ph idx="1"/>
          </p:nvPr>
        </p:nvPicPr>
        <p:blipFill>
          <a:blip r:embed="rId2"/>
          <a:stretch>
            <a:fillRect/>
          </a:stretch>
        </p:blipFill>
        <p:spPr>
          <a:xfrm>
            <a:off x="838200" y="1907742"/>
            <a:ext cx="4579127" cy="4210016"/>
          </a:xfrm>
        </p:spPr>
      </p:pic>
      <p:pic>
        <p:nvPicPr>
          <p:cNvPr id="7" name="图片 6">
            <a:extLst>
              <a:ext uri="{FF2B5EF4-FFF2-40B4-BE49-F238E27FC236}">
                <a16:creationId xmlns:a16="http://schemas.microsoft.com/office/drawing/2014/main" id="{BF563190-ADCF-64B7-8010-810FC20F600A}"/>
              </a:ext>
            </a:extLst>
          </p:cNvPr>
          <p:cNvPicPr>
            <a:picLocks noChangeAspect="1"/>
          </p:cNvPicPr>
          <p:nvPr/>
        </p:nvPicPr>
        <p:blipFill>
          <a:blip r:embed="rId3"/>
          <a:stretch>
            <a:fillRect/>
          </a:stretch>
        </p:blipFill>
        <p:spPr>
          <a:xfrm>
            <a:off x="3539189" y="4330800"/>
            <a:ext cx="8652811" cy="220735"/>
          </a:xfrm>
          <a:prstGeom prst="rect">
            <a:avLst/>
          </a:prstGeom>
        </p:spPr>
      </p:pic>
      <p:sp>
        <p:nvSpPr>
          <p:cNvPr id="3" name="箭头: 下 2">
            <a:extLst>
              <a:ext uri="{FF2B5EF4-FFF2-40B4-BE49-F238E27FC236}">
                <a16:creationId xmlns:a16="http://schemas.microsoft.com/office/drawing/2014/main" id="{5464EE68-AE39-1A7C-E56C-33EE5F45182D}"/>
              </a:ext>
            </a:extLst>
          </p:cNvPr>
          <p:cNvSpPr/>
          <p:nvPr/>
        </p:nvSpPr>
        <p:spPr>
          <a:xfrm>
            <a:off x="8097170" y="3670211"/>
            <a:ext cx="296391" cy="573083"/>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F931A9C6-F5BD-4C2B-7E5C-219670C060BF}"/>
              </a:ext>
            </a:extLst>
          </p:cNvPr>
          <p:cNvSpPr txBox="1"/>
          <p:nvPr/>
        </p:nvSpPr>
        <p:spPr>
          <a:xfrm>
            <a:off x="6009815" y="3230356"/>
            <a:ext cx="4639412" cy="369332"/>
          </a:xfrm>
          <a:prstGeom prst="rect">
            <a:avLst/>
          </a:prstGeom>
          <a:noFill/>
        </p:spPr>
        <p:txBody>
          <a:bodyPr wrap="none" rtlCol="0">
            <a:spAutoFit/>
          </a:bodyPr>
          <a:lstStyle/>
          <a:p>
            <a:r>
              <a:rPr lang="en-US" altLang="zh-CN" dirty="0"/>
              <a:t>This is what we generate for each transaction</a:t>
            </a:r>
            <a:endParaRPr lang="zh-CN" altLang="en-US" dirty="0"/>
          </a:p>
        </p:txBody>
      </p:sp>
    </p:spTree>
    <p:extLst>
      <p:ext uri="{BB962C8B-B14F-4D97-AF65-F5344CB8AC3E}">
        <p14:creationId xmlns:p14="http://schemas.microsoft.com/office/powerpoint/2010/main" val="993124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CE8D4-BFB4-4463-220B-30D57FCD5206}"/>
              </a:ext>
            </a:extLst>
          </p:cNvPr>
          <p:cNvSpPr>
            <a:spLocks noGrp="1"/>
          </p:cNvSpPr>
          <p:nvPr>
            <p:ph type="title"/>
          </p:nvPr>
        </p:nvSpPr>
        <p:spPr>
          <a:xfrm>
            <a:off x="838200" y="365125"/>
            <a:ext cx="10515600" cy="832147"/>
          </a:xfrm>
        </p:spPr>
        <p:txBody>
          <a:bodyPr>
            <a:normAutofit/>
          </a:bodyPr>
          <a:lstStyle/>
          <a:p>
            <a:pPr algn="ctr"/>
            <a:r>
              <a:rPr lang="en-US" altLang="zh-CN" sz="2400" dirty="0">
                <a:latin typeface="+mn-lt"/>
              </a:rPr>
              <a:t>We want to see how money flows through the network</a:t>
            </a:r>
            <a:endParaRPr lang="zh-CN" altLang="en-US" sz="2400" dirty="0">
              <a:latin typeface="+mn-lt"/>
            </a:endParaRPr>
          </a:p>
        </p:txBody>
      </p:sp>
      <p:pic>
        <p:nvPicPr>
          <p:cNvPr id="1026" name="Picture 2" descr="卡通相機圖片素材, 卡通相機圖案免費下載- Lovepik">
            <a:extLst>
              <a:ext uri="{FF2B5EF4-FFF2-40B4-BE49-F238E27FC236}">
                <a16:creationId xmlns:a16="http://schemas.microsoft.com/office/drawing/2014/main" id="{5B9F3B54-C1B0-C375-7C5A-7700C21178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6641" y="1437499"/>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3A271F8-C7F8-55AE-03FD-9E93D65C7BCC}"/>
              </a:ext>
            </a:extLst>
          </p:cNvPr>
          <p:cNvPicPr>
            <a:picLocks noChangeAspect="1"/>
          </p:cNvPicPr>
          <p:nvPr/>
        </p:nvPicPr>
        <p:blipFill>
          <a:blip r:embed="rId3"/>
          <a:stretch>
            <a:fillRect/>
          </a:stretch>
        </p:blipFill>
        <p:spPr>
          <a:xfrm>
            <a:off x="6584996" y="1452189"/>
            <a:ext cx="4635991" cy="4321958"/>
          </a:xfrm>
          <a:prstGeom prst="rect">
            <a:avLst/>
          </a:prstGeom>
        </p:spPr>
      </p:pic>
      <p:sp>
        <p:nvSpPr>
          <p:cNvPr id="5" name="文本框 4">
            <a:extLst>
              <a:ext uri="{FF2B5EF4-FFF2-40B4-BE49-F238E27FC236}">
                <a16:creationId xmlns:a16="http://schemas.microsoft.com/office/drawing/2014/main" id="{4D3CEF9B-0A4A-8194-221C-0C94450EA3B5}"/>
              </a:ext>
            </a:extLst>
          </p:cNvPr>
          <p:cNvSpPr txBox="1"/>
          <p:nvPr/>
        </p:nvSpPr>
        <p:spPr>
          <a:xfrm>
            <a:off x="3611185" y="6029064"/>
            <a:ext cx="4969630" cy="369332"/>
          </a:xfrm>
          <a:prstGeom prst="rect">
            <a:avLst/>
          </a:prstGeom>
          <a:noFill/>
        </p:spPr>
        <p:txBody>
          <a:bodyPr wrap="none" rtlCol="0">
            <a:spAutoFit/>
          </a:bodyPr>
          <a:lstStyle/>
          <a:p>
            <a:r>
              <a:rPr lang="en-US" altLang="zh-CN" dirty="0"/>
              <a:t>We use temporal graphs for feature engineering</a:t>
            </a:r>
            <a:endParaRPr lang="zh-CN" altLang="en-US" dirty="0"/>
          </a:p>
        </p:txBody>
      </p:sp>
      <p:cxnSp>
        <p:nvCxnSpPr>
          <p:cNvPr id="7" name="直接箭头连接符 6">
            <a:extLst>
              <a:ext uri="{FF2B5EF4-FFF2-40B4-BE49-F238E27FC236}">
                <a16:creationId xmlns:a16="http://schemas.microsoft.com/office/drawing/2014/main" id="{D6A88809-05CE-2F32-F66E-040391A94B38}"/>
              </a:ext>
            </a:extLst>
          </p:cNvPr>
          <p:cNvCxnSpPr/>
          <p:nvPr/>
        </p:nvCxnSpPr>
        <p:spPr>
          <a:xfrm flipV="1">
            <a:off x="4414118" y="1874849"/>
            <a:ext cx="2716886" cy="15541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直接箭头连接符 8">
            <a:extLst>
              <a:ext uri="{FF2B5EF4-FFF2-40B4-BE49-F238E27FC236}">
                <a16:creationId xmlns:a16="http://schemas.microsoft.com/office/drawing/2014/main" id="{36B3FB8E-678C-E0B4-D171-7F7192471CAB}"/>
              </a:ext>
            </a:extLst>
          </p:cNvPr>
          <p:cNvCxnSpPr/>
          <p:nvPr/>
        </p:nvCxnSpPr>
        <p:spPr>
          <a:xfrm>
            <a:off x="4269393" y="3947050"/>
            <a:ext cx="28352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直接箭头连接符 10">
            <a:extLst>
              <a:ext uri="{FF2B5EF4-FFF2-40B4-BE49-F238E27FC236}">
                <a16:creationId xmlns:a16="http://schemas.microsoft.com/office/drawing/2014/main" id="{2442527D-EAEC-A668-721C-7A98B2CA730E}"/>
              </a:ext>
            </a:extLst>
          </p:cNvPr>
          <p:cNvCxnSpPr/>
          <p:nvPr/>
        </p:nvCxnSpPr>
        <p:spPr>
          <a:xfrm flipV="1">
            <a:off x="4414118" y="1736702"/>
            <a:ext cx="2716886" cy="16922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a:extLst>
              <a:ext uri="{FF2B5EF4-FFF2-40B4-BE49-F238E27FC236}">
                <a16:creationId xmlns:a16="http://schemas.microsoft.com/office/drawing/2014/main" id="{70E8407A-AAA9-B68B-4756-9AAB8F64106B}"/>
              </a:ext>
            </a:extLst>
          </p:cNvPr>
          <p:cNvCxnSpPr>
            <a:cxnSpLocks/>
          </p:cNvCxnSpPr>
          <p:nvPr/>
        </p:nvCxnSpPr>
        <p:spPr>
          <a:xfrm flipV="1">
            <a:off x="4269393" y="3559746"/>
            <a:ext cx="2769513" cy="38730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684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8244E-9385-AA1E-6E37-3208FA6BF7CB}"/>
              </a:ext>
            </a:extLst>
          </p:cNvPr>
          <p:cNvSpPr>
            <a:spLocks noGrp="1"/>
          </p:cNvSpPr>
          <p:nvPr>
            <p:ph type="title"/>
          </p:nvPr>
        </p:nvSpPr>
        <p:spPr/>
        <p:txBody>
          <a:bodyPr>
            <a:normAutofit/>
          </a:bodyPr>
          <a:lstStyle/>
          <a:p>
            <a:pPr algn="ctr"/>
            <a:r>
              <a:rPr lang="en-US" altLang="zh-CN" sz="2400" dirty="0">
                <a:latin typeface="+mn-lt"/>
              </a:rPr>
              <a:t>Using the random sampling nature of </a:t>
            </a:r>
            <a:r>
              <a:rPr lang="en-US" altLang="zh-CN" sz="2400" dirty="0" err="1">
                <a:latin typeface="+mn-lt"/>
              </a:rPr>
              <a:t>XGBoost</a:t>
            </a:r>
            <a:r>
              <a:rPr lang="en-US" altLang="zh-CN" sz="2400" dirty="0">
                <a:latin typeface="+mn-lt"/>
              </a:rPr>
              <a:t> to avoid the problem of small learning samples</a:t>
            </a:r>
            <a:endParaRPr lang="zh-CN" altLang="en-US" sz="2400" dirty="0">
              <a:latin typeface="+mn-lt"/>
            </a:endParaRPr>
          </a:p>
        </p:txBody>
      </p:sp>
      <p:pic>
        <p:nvPicPr>
          <p:cNvPr id="7" name="内容占位符 6">
            <a:extLst>
              <a:ext uri="{FF2B5EF4-FFF2-40B4-BE49-F238E27FC236}">
                <a16:creationId xmlns:a16="http://schemas.microsoft.com/office/drawing/2014/main" id="{200F9060-926A-1A1B-060F-CBEA10CB1575}"/>
              </a:ext>
            </a:extLst>
          </p:cNvPr>
          <p:cNvPicPr>
            <a:picLocks noGrp="1" noChangeAspect="1"/>
          </p:cNvPicPr>
          <p:nvPr>
            <p:ph idx="1"/>
          </p:nvPr>
        </p:nvPicPr>
        <p:blipFill>
          <a:blip r:embed="rId2"/>
          <a:stretch>
            <a:fillRect/>
          </a:stretch>
        </p:blipFill>
        <p:spPr>
          <a:xfrm>
            <a:off x="589388" y="1874847"/>
            <a:ext cx="3720005" cy="4183703"/>
          </a:xfrm>
        </p:spPr>
      </p:pic>
      <p:pic>
        <p:nvPicPr>
          <p:cNvPr id="8" name="图片 7" descr="图表">
            <a:extLst>
              <a:ext uri="{FF2B5EF4-FFF2-40B4-BE49-F238E27FC236}">
                <a16:creationId xmlns:a16="http://schemas.microsoft.com/office/drawing/2014/main" id="{9F7B5207-E526-EFE6-4A34-93F0A83109E8}"/>
              </a:ext>
            </a:extLst>
          </p:cNvPr>
          <p:cNvPicPr>
            <a:picLocks noChangeAspect="1"/>
          </p:cNvPicPr>
          <p:nvPr/>
        </p:nvPicPr>
        <p:blipFill>
          <a:blip r:embed="rId3"/>
          <a:stretch>
            <a:fillRect/>
          </a:stretch>
        </p:blipFill>
        <p:spPr>
          <a:xfrm>
            <a:off x="5411551" y="2948347"/>
            <a:ext cx="6473848" cy="2554512"/>
          </a:xfrm>
          <a:prstGeom prst="rect">
            <a:avLst/>
          </a:prstGeom>
        </p:spPr>
      </p:pic>
      <p:sp>
        <p:nvSpPr>
          <p:cNvPr id="9" name="文本框 8">
            <a:extLst>
              <a:ext uri="{FF2B5EF4-FFF2-40B4-BE49-F238E27FC236}">
                <a16:creationId xmlns:a16="http://schemas.microsoft.com/office/drawing/2014/main" id="{62EAF44B-0DE9-D6E7-8427-542DFCCB0D36}"/>
              </a:ext>
            </a:extLst>
          </p:cNvPr>
          <p:cNvSpPr txBox="1"/>
          <p:nvPr/>
        </p:nvSpPr>
        <p:spPr>
          <a:xfrm>
            <a:off x="366350" y="6110386"/>
            <a:ext cx="4370112" cy="646331"/>
          </a:xfrm>
          <a:prstGeom prst="rect">
            <a:avLst/>
          </a:prstGeom>
          <a:noFill/>
        </p:spPr>
        <p:txBody>
          <a:bodyPr wrap="square">
            <a:spAutoFit/>
          </a:bodyPr>
          <a:lstStyle/>
          <a:p>
            <a:pPr algn="just"/>
            <a:r>
              <a:rPr lang="en" altLang="zh-CN" sz="1800" b="1" dirty="0">
                <a:solidFill>
                  <a:schemeClr val="tx2"/>
                </a:solidFill>
                <a:effectLst/>
              </a:rPr>
              <a:t>XGBoost</a:t>
            </a:r>
            <a:r>
              <a:rPr lang="en" altLang="zh-CN" sz="1800" dirty="0">
                <a:solidFill>
                  <a:schemeClr val="tx2"/>
                </a:solidFill>
                <a:effectLst/>
              </a:rPr>
              <a:t>, which can be considered as an optimized random forest (decision tree). </a:t>
            </a:r>
          </a:p>
        </p:txBody>
      </p:sp>
      <p:sp>
        <p:nvSpPr>
          <p:cNvPr id="10" name="文本框 9">
            <a:extLst>
              <a:ext uri="{FF2B5EF4-FFF2-40B4-BE49-F238E27FC236}">
                <a16:creationId xmlns:a16="http://schemas.microsoft.com/office/drawing/2014/main" id="{4DD9B759-16CB-7E70-808A-C7DF8269C4F1}"/>
              </a:ext>
            </a:extLst>
          </p:cNvPr>
          <p:cNvSpPr txBox="1"/>
          <p:nvPr/>
        </p:nvSpPr>
        <p:spPr>
          <a:xfrm>
            <a:off x="6096000" y="6129158"/>
            <a:ext cx="5642891" cy="369332"/>
          </a:xfrm>
          <a:prstGeom prst="rect">
            <a:avLst/>
          </a:prstGeom>
          <a:noFill/>
        </p:spPr>
        <p:txBody>
          <a:bodyPr wrap="none" rtlCol="0">
            <a:spAutoFit/>
          </a:bodyPr>
          <a:lstStyle/>
          <a:p>
            <a:r>
              <a:rPr lang="en-US" altLang="zh-CN" dirty="0"/>
              <a:t>Limited learning examples of money laundering activity</a:t>
            </a:r>
            <a:endParaRPr lang="zh-CN" altLang="en-US" dirty="0"/>
          </a:p>
        </p:txBody>
      </p:sp>
    </p:spTree>
    <p:extLst>
      <p:ext uri="{BB962C8B-B14F-4D97-AF65-F5344CB8AC3E}">
        <p14:creationId xmlns:p14="http://schemas.microsoft.com/office/powerpoint/2010/main" val="861650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EB685-06ED-D68D-3683-D8A0A716160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3E701CB-2CAE-789F-D7EA-6015F927BE1F}"/>
              </a:ext>
            </a:extLst>
          </p:cNvPr>
          <p:cNvSpPr>
            <a:spLocks noGrp="1"/>
          </p:cNvSpPr>
          <p:nvPr>
            <p:ph type="title"/>
          </p:nvPr>
        </p:nvSpPr>
        <p:spPr>
          <a:xfrm>
            <a:off x="433546" y="378439"/>
            <a:ext cx="10640754" cy="775845"/>
          </a:xfrm>
        </p:spPr>
        <p:txBody>
          <a:bodyPr vert="horz" lIns="91440" tIns="45720" rIns="91440" bIns="45720" rtlCol="0" anchor="b">
            <a:noAutofit/>
          </a:bodyPr>
          <a:lstStyle/>
          <a:p>
            <a:pPr algn="ctr"/>
            <a:r>
              <a:rPr kumimoji="1" lang="en-US" altLang="zh-CN" sz="2400" kern="1200" dirty="0">
                <a:latin typeface="+mj-lt"/>
                <a:ea typeface="+mj-ea"/>
                <a:cs typeface="+mj-cs"/>
              </a:rPr>
              <a:t>We are currently only exploring the enhancement of transaction results for predicting AML activity</a:t>
            </a:r>
          </a:p>
        </p:txBody>
      </p:sp>
      <p:sp>
        <p:nvSpPr>
          <p:cNvPr id="12" name="文本框 11">
            <a:extLst>
              <a:ext uri="{FF2B5EF4-FFF2-40B4-BE49-F238E27FC236}">
                <a16:creationId xmlns:a16="http://schemas.microsoft.com/office/drawing/2014/main" id="{FD871C5C-4C76-C99F-7BB5-CEEA69B38310}"/>
              </a:ext>
            </a:extLst>
          </p:cNvPr>
          <p:cNvSpPr txBox="1"/>
          <p:nvPr/>
        </p:nvSpPr>
        <p:spPr>
          <a:xfrm>
            <a:off x="4117905" y="5970724"/>
            <a:ext cx="3272035" cy="461665"/>
          </a:xfrm>
          <a:prstGeom prst="rect">
            <a:avLst/>
          </a:prstGeom>
          <a:noFill/>
        </p:spPr>
        <p:txBody>
          <a:bodyPr wrap="square" rtlCol="0">
            <a:spAutoFit/>
          </a:bodyPr>
          <a:lstStyle/>
          <a:p>
            <a:pPr algn="just"/>
            <a:r>
              <a:rPr lang="en" altLang="zh-CN" sz="2400" b="1" dirty="0">
                <a:solidFill>
                  <a:schemeClr val="tx2"/>
                </a:solidFill>
                <a:effectLst/>
              </a:rPr>
              <a:t>raw </a:t>
            </a:r>
            <a:r>
              <a:rPr lang="en" altLang="zh-CN" sz="2400" dirty="0">
                <a:solidFill>
                  <a:schemeClr val="tx2"/>
                </a:solidFill>
                <a:effectLst/>
              </a:rPr>
              <a:t>parameters </a:t>
            </a:r>
            <a:r>
              <a:rPr lang="en-US" altLang="zh-CN" sz="2400" dirty="0">
                <a:solidFill>
                  <a:schemeClr val="tx2"/>
                </a:solidFill>
              </a:rPr>
              <a:t>we </a:t>
            </a:r>
            <a:r>
              <a:rPr lang="en-US" altLang="zh-CN" sz="2400" dirty="0">
                <a:solidFill>
                  <a:schemeClr val="tx2"/>
                </a:solidFill>
                <a:effectLst/>
              </a:rPr>
              <a:t>use</a:t>
            </a:r>
            <a:endParaRPr lang="en" altLang="zh-CN" sz="2400" dirty="0">
              <a:solidFill>
                <a:schemeClr val="tx2"/>
              </a:solidFill>
            </a:endParaRPr>
          </a:p>
        </p:txBody>
      </p:sp>
      <p:pic>
        <p:nvPicPr>
          <p:cNvPr id="18" name="图片 17">
            <a:extLst>
              <a:ext uri="{FF2B5EF4-FFF2-40B4-BE49-F238E27FC236}">
                <a16:creationId xmlns:a16="http://schemas.microsoft.com/office/drawing/2014/main" id="{4B283E37-B870-70D2-5232-DCDE986D9CC5}"/>
              </a:ext>
            </a:extLst>
          </p:cNvPr>
          <p:cNvPicPr>
            <a:picLocks noChangeAspect="1"/>
          </p:cNvPicPr>
          <p:nvPr/>
        </p:nvPicPr>
        <p:blipFill>
          <a:blip r:embed="rId2"/>
          <a:stretch>
            <a:fillRect/>
          </a:stretch>
        </p:blipFill>
        <p:spPr>
          <a:xfrm>
            <a:off x="4709377" y="1568190"/>
            <a:ext cx="1955051" cy="4311559"/>
          </a:xfrm>
          <a:prstGeom prst="rect">
            <a:avLst/>
          </a:prstGeom>
        </p:spPr>
      </p:pic>
    </p:spTree>
    <p:extLst>
      <p:ext uri="{BB962C8B-B14F-4D97-AF65-F5344CB8AC3E}">
        <p14:creationId xmlns:p14="http://schemas.microsoft.com/office/powerpoint/2010/main" val="354132404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1246</TotalTime>
  <Words>2156</Words>
  <Application>Microsoft Office PowerPoint</Application>
  <PresentationFormat>宽屏</PresentationFormat>
  <Paragraphs>413</Paragraphs>
  <Slides>42</Slides>
  <Notes>2</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等线</vt:lpstr>
      <vt:lpstr>等线 Light</vt:lpstr>
      <vt:lpstr>Arial</vt:lpstr>
      <vt:lpstr>Calibri Light</vt:lpstr>
      <vt:lpstr>Lato</vt:lpstr>
      <vt:lpstr>Times New Roman</vt:lpstr>
      <vt:lpstr>Office 主题​​</vt:lpstr>
      <vt:lpstr>Data-Driven Anti-Money Laundering:  A Machine Learning Framework</vt:lpstr>
      <vt:lpstr>PowerPoint 演示文稿</vt:lpstr>
      <vt:lpstr>Our current direction: using XGBoost with temporary graph feature engineering</vt:lpstr>
      <vt:lpstr>The Graph is a description of the money laundering process</vt:lpstr>
      <vt:lpstr>PowerPoint 演示文稿</vt:lpstr>
      <vt:lpstr>The graph structure can synthesize the transaction network structure, rule information, and customer background</vt:lpstr>
      <vt:lpstr>We want to see how money flows through the network</vt:lpstr>
      <vt:lpstr>Using the random sampling nature of XGBoost to avoid the problem of small learning samples</vt:lpstr>
      <vt:lpstr>We are currently only exploring the enhancement of transaction results for predicting AML activity</vt:lpstr>
      <vt:lpstr>Total feature we generaate currently</vt:lpstr>
      <vt:lpstr>PowerPoint 演示文稿</vt:lpstr>
      <vt:lpstr>PowerPoint 演示文稿</vt:lpstr>
      <vt:lpstr>PowerPoint 演示文稿</vt:lpstr>
      <vt:lpstr>PowerPoint 演示文稿</vt:lpstr>
      <vt:lpstr>PowerPoint 演示文稿</vt:lpstr>
      <vt:lpstr>Feature Engineer in real case, how to balance computing time and prediction quality</vt:lpstr>
      <vt:lpstr>PowerPoint 演示文稿</vt:lpstr>
      <vt:lpstr>PowerPoint 演示文稿</vt:lpstr>
      <vt:lpstr>PowerPoint 演示文稿</vt:lpstr>
      <vt:lpstr>PowerPoint 演示文稿</vt:lpstr>
      <vt:lpstr>PowerPoint 演示文稿</vt:lpstr>
      <vt:lpstr>PowerPoint 演示文稿</vt:lpstr>
      <vt:lpstr>Interesting temporal patterns</vt:lpstr>
      <vt:lpstr>PowerPoint 演示文稿</vt:lpstr>
      <vt:lpstr>Machine learning can prioritize suspicious transactions to reduce manual screening costs</vt:lpstr>
      <vt:lpstr>PowerPoint 演示文稿</vt:lpstr>
      <vt:lpstr>Our model can output predictions of AML types as explanations for detection</vt:lpstr>
      <vt:lpstr>The multicategorization task shows us that the model has room for improvement for AML for Bipartite and Fan_out</vt:lpstr>
      <vt:lpstr>PowerPoint 演示文稿</vt:lpstr>
      <vt:lpstr>PowerPoint 演示文稿</vt:lpstr>
      <vt:lpstr>Future Jobs</vt:lpstr>
      <vt:lpstr>Sub-mofits &amp; data provenance: Which flow is more prone to take money-laundering activity? </vt:lpstr>
      <vt:lpstr>Sub-mofits &amp; data provenance: How money flow runs in the network?</vt:lpstr>
      <vt:lpstr>Is it possible to delegate the above steps to a single model completely?</vt:lpstr>
      <vt:lpstr>PowerPoint 演示文稿</vt:lpstr>
      <vt:lpstr>Temporal graph network</vt:lpstr>
      <vt:lpstr>Temporal graph network</vt:lpstr>
      <vt:lpstr>Temporal graph network</vt:lpstr>
      <vt:lpstr>Model workflow</vt:lpstr>
      <vt:lpstr>Model training workflow</vt:lpstr>
      <vt:lpstr>Temporal graph network</vt:lpstr>
      <vt:lpstr> Q&amp;A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篱 于</dc:creator>
  <cp:lastModifiedBy>dezhao deng</cp:lastModifiedBy>
  <cp:revision>22</cp:revision>
  <dcterms:created xsi:type="dcterms:W3CDTF">2025-06-02T06:40:27Z</dcterms:created>
  <dcterms:modified xsi:type="dcterms:W3CDTF">2025-06-04T06:02:33Z</dcterms:modified>
</cp:coreProperties>
</file>